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Lato"/>
      <p:regular r:id="rId61"/>
      <p:bold r:id="rId62"/>
      <p:italic r:id="rId63"/>
      <p:boldItalic r:id="rId64"/>
    </p:embeddedFont>
    <p:embeddedFont>
      <p:font typeface="Lato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lice Hu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292109-DA79-4E9D-AA02-C0C3D0D1B6C0}">
  <a:tblStyle styleId="{2A292109-DA79-4E9D-AA02-C0C3D0D1B6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3.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5.xml"/><Relationship Id="rId66" Type="http://schemas.openxmlformats.org/officeDocument/2006/relationships/font" Target="fonts/LatoLight-bold.fntdata"/><Relationship Id="rId21" Type="http://schemas.openxmlformats.org/officeDocument/2006/relationships/slide" Target="slides/slide14.xml"/><Relationship Id="rId65" Type="http://schemas.openxmlformats.org/officeDocument/2006/relationships/font" Target="fonts/LatoLight-regular.fntdata"/><Relationship Id="rId24" Type="http://schemas.openxmlformats.org/officeDocument/2006/relationships/slide" Target="slides/slide17.xml"/><Relationship Id="rId68" Type="http://schemas.openxmlformats.org/officeDocument/2006/relationships/font" Target="fonts/LatoLight-boldItalic.fntdata"/><Relationship Id="rId23" Type="http://schemas.openxmlformats.org/officeDocument/2006/relationships/slide" Target="slides/slide16.xml"/><Relationship Id="rId67" Type="http://schemas.openxmlformats.org/officeDocument/2006/relationships/font" Target="fonts/LatoLight-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04T00:14:52.700">
    <p:pos x="6000" y="0"/>
    <p:text>animation would help</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11-04T00:11:47.010">
    <p:pos x="6000" y="0"/>
    <p:text>Appendix</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1-04T00:10:37.860">
    <p:pos x="6000" y="0"/>
    <p:text>Appendix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This is team MemorAI. </a:t>
            </a:r>
            <a:r>
              <a:rPr lang="en">
                <a:solidFill>
                  <a:schemeClr val="dk1"/>
                </a:solidFill>
              </a:rPr>
              <a:t>MemorAI is a product where you can find stories told by your loved ones.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abe17fa4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abe17fa4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MemorAI provides the solution: It is a platform where you can find life stories told by your loved ones.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abe17fa4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abe17fa4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on a very high level, MemorAI is is a </a:t>
            </a:r>
            <a:r>
              <a:rPr lang="en"/>
              <a:t>language</a:t>
            </a:r>
            <a:r>
              <a:rPr lang="en"/>
              <a: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training set is first-person contents. “First-person” means, we only take contents from the person we are trying to capture. Not not a reporter, not a friend, not even a family member.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outputs are stories.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abe17fa4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abe17fa4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you might ask: If you want to know your loved ones, why not just ask friends and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of all, life is complex. </a:t>
            </a:r>
            <a:r>
              <a:rPr lang="en"/>
              <a:t>Nathaniel</a:t>
            </a:r>
            <a:r>
              <a:rPr lang="en"/>
              <a:t>, for example, took years to put together the story of his </a:t>
            </a:r>
            <a:r>
              <a:rPr lang="en"/>
              <a:t>father</a:t>
            </a:r>
            <a:r>
              <a:rPr lang="en"/>
              <a:t>. MemorAi helps by sourcing the </a:t>
            </a:r>
            <a:r>
              <a:rPr lang="en"/>
              <a:t>available</a:t>
            </a:r>
            <a:r>
              <a:rPr lang="en"/>
              <a:t> first-person contents for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stories from friends and family are NOT told directly by your loved ones. And perspectives can get lost in translation.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MemorAI solves the problem because we ONLY collect stories told by your loved ones.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abe17fa4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abe17fa4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inputs to the model can be anything ranging from blogs, to books, to interviews, but we only take life stories told by the person we are trying to capture.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trike="sng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727d7ed0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727d7ed0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rPr lang="en"/>
              <a:t>I’m going to talk about our two different datasets, one of a public figure and one of our lovely classmate, a private citizen.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estimated a total of 10 hours of Alex’s data in text for about 352KB, and about 2 hours for Robert’s data of 95KB.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OpenAI recommend having at least a couple hundred examples. In general, performance tends to linearly increase with every doubling of the number of examples.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how Alex’s fine-tuned model is performing, we can estimate how many interviews it would take for Robert’s model to perform just as well or better.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info on how to estimate Alex’s book in hours:</a:t>
            </a:r>
            <a:endParaRPr/>
          </a:p>
          <a:p>
            <a:pPr indent="0" lvl="0" marL="0" rtl="0" algn="l">
              <a:spcBef>
                <a:spcPts val="0"/>
              </a:spcBef>
              <a:spcAft>
                <a:spcPts val="0"/>
              </a:spcAft>
              <a:buNone/>
            </a:pPr>
            <a:r>
              <a:rPr lang="en"/>
              <a:t>Given reading 200words/min, at 71,233 words results in about 6 hrs worth of information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abe17fa4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abe17fa4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934f453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934f453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rPr lang="en"/>
              <a:t>So now I’m going to talk about our system architecture. There are </a:t>
            </a:r>
            <a:r>
              <a:rPr lang="en"/>
              <a:t>three</a:t>
            </a:r>
            <a:r>
              <a:rPr lang="en"/>
              <a:t> main components: Data Pipeline, ML Pipeline and AWS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Starting with the loved one (father/mother), we collect their data in text and audio, audio is transcribed into text using Google Speech-to-text engine, the data is then stored.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then gets fed into BERTopic for our guardrail system and GBT3, our language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model output goes through our evaluation framework that we will go into details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end, the user (their daughter or son) asks a question through our web application UI, the question goes through AWS API Gateway to trigger a lambda function which will evaluate whether the question has a similar topic as the training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trained BERTopic model gives a similarity score back. If the score is above our chosen threshold, we will let GBT3 generate text to </a:t>
            </a:r>
            <a:r>
              <a:rPr lang="en"/>
              <a:t>response</a:t>
            </a:r>
            <a:r>
              <a:rPr lang="en"/>
              <a:t> and display to the user.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9066e2c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9066e2c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a:p>
            <a:pPr indent="0" lvl="0" marL="0" rtl="0" algn="l">
              <a:spcBef>
                <a:spcPts val="0"/>
              </a:spcBef>
              <a:spcAft>
                <a:spcPts val="0"/>
              </a:spcAft>
              <a:buNone/>
            </a:pPr>
            <a:r>
              <a:rPr lang="en"/>
              <a:t>Here are the steps we took in processing the data: read those above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Challenge: We vetted our data for semantics, morphology, syntax, phonetics. We made sure that different style of speaking are transcribed accurately to reflect their actual spoken words and coherently articulating a person’s thought per training example.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Extra::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True - “my dad was one of two” vs Transcribe - “my dad was wanted 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True - “we weren’t partiers by any means” vs Transcribe - “we weren’t part of yours by any means”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727d7ed0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727d7ed0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a:p>
            <a:pPr indent="0" lvl="0" marL="0" rtl="0" algn="l">
              <a:spcBef>
                <a:spcPts val="0"/>
              </a:spcBef>
              <a:spcAft>
                <a:spcPts val="0"/>
              </a:spcAft>
              <a:buNone/>
            </a:pPr>
            <a:r>
              <a:rPr lang="en"/>
              <a:t>Here we chose to work with the Generative Pre-Trained Transformer 3rd version developed by OpenAI, </a:t>
            </a:r>
            <a:r>
              <a:rPr lang="en"/>
              <a:t>currently only available</a:t>
            </a:r>
            <a:r>
              <a:rPr lang="en"/>
              <a:t> on the private beta testing phase, and we’ve granted access thru an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Similar to GPT2, </a:t>
            </a:r>
            <a:r>
              <a:rPr lang="en">
                <a:solidFill>
                  <a:schemeClr val="dk1"/>
                </a:solidFill>
              </a:rPr>
              <a:t>GPT3 is a transformer and an autoregressive language model, it also has similar model architecture and predicts the next word in probabilistically.</a:t>
            </a:r>
            <a:br>
              <a:rPr lang="en">
                <a:solidFill>
                  <a:schemeClr val="dk1"/>
                </a:solidFill>
              </a:rPr>
            </a:br>
            <a:r>
              <a:rPr lang="en">
                <a:solidFill>
                  <a:schemeClr val="dk1"/>
                </a:solidFill>
              </a:rPr>
              <a:t>However, the main big difference is GPT3 is pre-trained on a massive dataset with 175 billion parameters whereas its predecessor GPT2 has 1.5 billion and smaller dataset.</a:t>
            </a:r>
            <a:endParaRPr>
              <a:solidFill>
                <a:schemeClr val="dk1"/>
              </a:solidFill>
            </a:endParaRPr>
          </a:p>
          <a:p>
            <a:pPr indent="0" lvl="0" marL="0" rtl="0" algn="l">
              <a:spcBef>
                <a:spcPts val="0"/>
              </a:spcBef>
              <a:spcAft>
                <a:spcPts val="0"/>
              </a:spcAft>
              <a:buNone/>
            </a:pPr>
            <a:r>
              <a:rPr lang="en">
                <a:solidFill>
                  <a:schemeClr val="dk1"/>
                </a:solidFill>
              </a:rPr>
              <a:t>You see that the graph on the top left showing the compute in petaflops as compared to BERT-based models and T5. </a:t>
            </a:r>
            <a:endParaRPr>
              <a:solidFill>
                <a:schemeClr val="dk1"/>
              </a:solidFill>
            </a:endParaRPr>
          </a:p>
          <a:p>
            <a:pPr indent="0" lvl="0" marL="0" rtl="0" algn="l">
              <a:spcBef>
                <a:spcPts val="0"/>
              </a:spcBef>
              <a:spcAft>
                <a:spcPts val="0"/>
              </a:spcAft>
              <a:buNone/>
            </a:pPr>
            <a:r>
              <a:rPr lang="en">
                <a:solidFill>
                  <a:schemeClr val="dk1"/>
                </a:solidFill>
              </a:rPr>
              <a:t>By definition, GPT3 is more performant than GPT2 on language-based tasks.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model uses few-shot learning where its in-context learning involves showing many demonstrations as will fit into context window of 2048 instead of traditional fine-tuning on large datasets, there’s no gradient updates. This is possible because it has been pre-trained on a vast amount of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bottom left graph is showing that as the model scales up, the performance between 3 different learning settings increase to the point of surpassing fined-tuned SOTA.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Q&amp;A task, the SOTA is a fine-tuned closed-book T5 and fine-tuned RAG open-domain)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solidFill>
                  <a:schemeClr val="dk1"/>
                </a:solidFill>
              </a:rPr>
              <a:t>Some d</a:t>
            </a:r>
            <a:r>
              <a:rPr lang="en">
                <a:solidFill>
                  <a:schemeClr val="dk1"/>
                </a:solidFill>
              </a:rPr>
              <a:t>ifferences GPT2 (2019) vs GPT3 (2020)</a:t>
            </a:r>
            <a:endParaRPr>
              <a:solidFill>
                <a:schemeClr val="dk1"/>
              </a:solidFill>
            </a:endParaRPr>
          </a:p>
          <a:p>
            <a:pPr indent="0" lvl="0" marL="0" rtl="0" algn="l">
              <a:spcBef>
                <a:spcPts val="0"/>
              </a:spcBef>
              <a:spcAft>
                <a:spcPts val="0"/>
              </a:spcAft>
              <a:buNone/>
            </a:pPr>
            <a:r>
              <a:rPr lang="en">
                <a:solidFill>
                  <a:schemeClr val="dk1"/>
                </a:solidFill>
              </a:rPr>
              <a:t>They use the same architect with some modifications in the transformer layers. </a:t>
            </a:r>
            <a:endParaRPr>
              <a:solidFill>
                <a:schemeClr val="dk1"/>
              </a:solidFill>
            </a:endParaRPr>
          </a:p>
          <a:p>
            <a:pPr indent="0" lvl="0" marL="0" rtl="0" algn="l">
              <a:spcBef>
                <a:spcPts val="0"/>
              </a:spcBef>
              <a:spcAft>
                <a:spcPts val="0"/>
              </a:spcAft>
              <a:buNone/>
            </a:pPr>
            <a:r>
              <a:rPr lang="en">
                <a:solidFill>
                  <a:schemeClr val="dk1"/>
                </a:solidFill>
              </a:rPr>
              <a:t>GPT3 has 96 attention layers with 96 attention heads each layer, 128 dimensions each head, with 3.2M batch size.</a:t>
            </a:r>
            <a:endParaRPr>
              <a:solidFill>
                <a:schemeClr val="dk1"/>
              </a:solidFill>
            </a:endParaRPr>
          </a:p>
          <a:p>
            <a:pPr indent="0" lvl="0" marL="0" rtl="0" algn="l">
              <a:spcBef>
                <a:spcPts val="0"/>
              </a:spcBef>
              <a:spcAft>
                <a:spcPts val="0"/>
              </a:spcAft>
              <a:buNone/>
            </a:pPr>
            <a:r>
              <a:rPr lang="en">
                <a:solidFill>
                  <a:schemeClr val="dk1"/>
                </a:solidFill>
              </a:rPr>
              <a:t>However, GPT3 is more performant than GPT2 on language-based tasks including code generation, generate news articles, conservation, etc.</a:t>
            </a:r>
            <a:endParaRPr>
              <a:solidFill>
                <a:schemeClr val="dk1"/>
              </a:solidFill>
            </a:endParaRPr>
          </a:p>
          <a:p>
            <a:pPr indent="0" lvl="0" marL="0" rtl="0" algn="l">
              <a:spcBef>
                <a:spcPts val="0"/>
              </a:spcBef>
              <a:spcAft>
                <a:spcPts val="0"/>
              </a:spcAft>
              <a:buNone/>
            </a:pPr>
            <a:r>
              <a:rPr lang="en">
                <a:solidFill>
                  <a:schemeClr val="dk1"/>
                </a:solidFill>
              </a:rPr>
              <a:t>GPT3 is evaluated on over 2 dozens NLP datasets under 3 conditions/settings: few shot, one-shot and zero shot.  One-shot and zero (one demonstration and no demonstration, only instruction in natural language is given)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conditions involve no gradient updates as opposed to fine-tuning on each task with a dataset, here, gpt3 few shot works just as well by increasing numbers of demonstrations at inference 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9066e2c3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9066e2c3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Alice:</a:t>
            </a:r>
            <a:endParaRPr>
              <a:solidFill>
                <a:schemeClr val="dk1"/>
              </a:solidFill>
            </a:endParaRPr>
          </a:p>
          <a:p>
            <a:pPr indent="0" lvl="0" marL="0" rtl="0" algn="l">
              <a:spcBef>
                <a:spcPts val="0"/>
              </a:spcBef>
              <a:spcAft>
                <a:spcPts val="0"/>
              </a:spcAft>
              <a:buNone/>
            </a:pPr>
            <a:r>
              <a:rPr lang="en">
                <a:solidFill>
                  <a:schemeClr val="dk1"/>
                </a:solidFill>
              </a:rPr>
              <a:t>Now I’m going to talk about the three fine-tuning process components: Guideline, API limitation and Completion Parameters.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First</a:t>
            </a:r>
            <a:r>
              <a:rPr lang="en">
                <a:solidFill>
                  <a:schemeClr val="dk1"/>
                </a:solidFill>
              </a:rPr>
              <a:t>, we looked at </a:t>
            </a:r>
            <a:r>
              <a:rPr lang="en">
                <a:solidFill>
                  <a:schemeClr val="dk1"/>
                </a:solidFill>
              </a:rPr>
              <a:t>guidelines</a:t>
            </a:r>
            <a:r>
              <a:rPr lang="en">
                <a:solidFill>
                  <a:schemeClr val="dk1"/>
                </a:solidFill>
              </a:rPr>
              <a:t> and use cases to understand what fits best for our product.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a:t>
            </a:r>
            <a:r>
              <a:rPr lang="en">
                <a:solidFill>
                  <a:schemeClr val="dk1"/>
                </a:solidFill>
              </a:rPr>
              <a:t> 3 guidelines: Classification, Conditional generation and Open ended generation, each guideline has several use cases. Here, we’ve picked open ended generation and its use cases: maintaining company voice. This allows the high-quality documents which are good examples of the company voice to be fed into the model so the output can follow the company voice. For our use case, the specific voice is the loved one’s voice. This technique is also used in creating a virtual character with a particular personality, style of speech and the topics the character talks about.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Next</a:t>
            </a:r>
            <a:r>
              <a:rPr lang="en"/>
              <a:t>, we start to fine tune while keeping in mind a few OpenAI limitations such as allowing only 10 fine-tune runs/month, limits on dataset size, tokens, and </a:t>
            </a:r>
            <a:r>
              <a:rPr lang="en"/>
              <a:t>parameters</a:t>
            </a:r>
            <a:r>
              <a:rPr lang="en"/>
              <a:t>.</a:t>
            </a:r>
            <a:endParaRPr/>
          </a:p>
          <a:p>
            <a:pPr indent="0" lvl="0" marL="0" rtl="0" algn="l">
              <a:spcBef>
                <a:spcPts val="0"/>
              </a:spcBef>
              <a:spcAft>
                <a:spcPts val="0"/>
              </a:spcAft>
              <a:buNone/>
            </a:pPr>
            <a:r>
              <a:rPr lang="en"/>
              <a:t>Fine-tuning improves on few-shot learning by training on many more examples. Once the model is fine-tuned, there’s no need to provide </a:t>
            </a:r>
            <a:r>
              <a:rPr lang="en"/>
              <a:t>examples</a:t>
            </a:r>
            <a:r>
              <a:rPr lang="en"/>
              <a:t> during inference.</a:t>
            </a:r>
            <a:endParaRPr/>
          </a:p>
          <a:p>
            <a:pPr indent="0" lvl="0" marL="0" rtl="0" algn="l">
              <a:spcBef>
                <a:spcPts val="0"/>
              </a:spcBef>
              <a:spcAft>
                <a:spcPts val="0"/>
              </a:spcAft>
              <a:buNone/>
            </a:pPr>
            <a:r>
              <a:rPr lang="en"/>
              <a:t>We selected the values of </a:t>
            </a:r>
            <a:r>
              <a:rPr lang="en"/>
              <a:t>hyperparameters</a:t>
            </a:r>
            <a:r>
              <a:rPr lang="en"/>
              <a:t> based on the recommendation for a smaller dataset and our open ended generation use case.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Finally</a:t>
            </a:r>
            <a:r>
              <a:rPr lang="en"/>
              <a:t>, our Completion Parameters are picked to as appropriate for our use case.</a:t>
            </a:r>
            <a:endParaRPr/>
          </a:p>
          <a:p>
            <a:pPr indent="0" lvl="0" marL="0" rtl="0" algn="l">
              <a:spcBef>
                <a:spcPts val="0"/>
              </a:spcBef>
              <a:spcAft>
                <a:spcPts val="0"/>
              </a:spcAft>
              <a:buNone/>
            </a:pPr>
            <a:r>
              <a:rPr b="1" lang="en">
                <a:solidFill>
                  <a:schemeClr val="dk1"/>
                </a:solidFill>
              </a:rPr>
              <a:t>Model</a:t>
            </a:r>
            <a:r>
              <a:rPr lang="en">
                <a:solidFill>
                  <a:schemeClr val="dk1"/>
                </a:solidFill>
              </a:rPr>
              <a:t>: there are 4 models ranging from the most capable to the fastest. Davinci is most capable, it can perform any tasks that other models can and suitable for our application where a lot of understanding of the content is needed. However, OpenAI told us that it may be available in Dec</a:t>
            </a:r>
            <a:endParaRPr>
              <a:solidFill>
                <a:schemeClr val="dk1"/>
              </a:solidFill>
            </a:endParaRPr>
          </a:p>
          <a:p>
            <a:pPr indent="0" lvl="0" marL="0" rtl="0" algn="l">
              <a:spcBef>
                <a:spcPts val="0"/>
              </a:spcBef>
              <a:spcAft>
                <a:spcPts val="0"/>
              </a:spcAft>
              <a:buNone/>
            </a:pPr>
            <a:r>
              <a:rPr b="1" lang="en">
                <a:solidFill>
                  <a:schemeClr val="dk1"/>
                </a:solidFill>
              </a:rPr>
              <a:t>Temperature</a:t>
            </a:r>
            <a:r>
              <a:rPr lang="en">
                <a:solidFill>
                  <a:schemeClr val="dk1"/>
                </a:solidFill>
              </a:rPr>
              <a:t> and Top P control the randomness or creativity in completion. Lower temp means completion is more deterministic, completion vary each time something is asked (unless they’re exact wording in the train set).</a:t>
            </a:r>
            <a:endParaRPr>
              <a:solidFill>
                <a:schemeClr val="dk1"/>
              </a:solidFill>
            </a:endParaRPr>
          </a:p>
          <a:p>
            <a:pPr indent="0" lvl="0" marL="0" rtl="0" algn="l">
              <a:spcBef>
                <a:spcPts val="0"/>
              </a:spcBef>
              <a:spcAft>
                <a:spcPts val="0"/>
              </a:spcAft>
              <a:buNone/>
            </a:pPr>
            <a:r>
              <a:rPr b="1" lang="en">
                <a:solidFill>
                  <a:schemeClr val="dk1"/>
                </a:solidFill>
              </a:rPr>
              <a:t>Frequency penalt</a:t>
            </a:r>
            <a:r>
              <a:rPr lang="en">
                <a:solidFill>
                  <a:schemeClr val="dk1"/>
                </a:solidFill>
              </a:rPr>
              <a:t>y: decreases the model’s likelihood of repeating the same line verbatim</a:t>
            </a:r>
            <a:endParaRPr>
              <a:solidFill>
                <a:schemeClr val="dk1"/>
              </a:solidFill>
            </a:endParaRPr>
          </a:p>
          <a:p>
            <a:pPr indent="0" lvl="0" marL="0" rtl="0" algn="l">
              <a:spcBef>
                <a:spcPts val="0"/>
              </a:spcBef>
              <a:spcAft>
                <a:spcPts val="0"/>
              </a:spcAft>
              <a:buNone/>
            </a:pPr>
            <a:r>
              <a:rPr b="1" lang="en">
                <a:solidFill>
                  <a:schemeClr val="dk1"/>
                </a:solidFill>
              </a:rPr>
              <a:t>Presence penalty</a:t>
            </a:r>
            <a:r>
              <a:rPr lang="en">
                <a:solidFill>
                  <a:schemeClr val="dk1"/>
                </a:solidFill>
              </a:rPr>
              <a:t>: increases the model’s likelihood of talking about new topics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Content filtering</a:t>
            </a:r>
            <a:r>
              <a:rPr lang="en">
                <a:solidFill>
                  <a:schemeClr val="dk1"/>
                </a:solidFill>
              </a:rPr>
              <a:t>: helps to evaluate the text that GPT-3 generates. We feed the output of GPT-3 back to GPT-3 filter engine to do the classification of whether the text is sensitive, safe or unsafe. If a content is sensitive or unsafe, a new completion is generated and sent without the user knowing that some content was blocked. Our goal is to recognizes unintentional but potentially offensive or harmful language and only return safe content. The caveat is this might affect your application where there are many false positives. We have seen that some content with topic including politics or religion usually get flagged. So this is something we can continue to explore with a threshold as well.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Extra: Because the model is not conscious, there it does not have a will to say harmful things, it just generate text based on a statistical probability, but being trained on internet-scale data it will have internet-scale biase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Temperature: setting to keep the API more focused on the intent of the prompt or increase it to let it go off on a tangent. Lower is more focus, higher is more creative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Top P controls how many tokens are considered during completion.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fabe17fa4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fabe17fa4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start by talking about the product. Then we will talk about the technical details behind product. </a:t>
            </a:r>
            <a:endParaRPr/>
          </a:p>
          <a:p>
            <a:pPr indent="0" lvl="0" marL="0" rtl="0" algn="l">
              <a:spcBef>
                <a:spcPts val="0"/>
              </a:spcBef>
              <a:spcAft>
                <a:spcPts val="0"/>
              </a:spcAft>
              <a:buNone/>
            </a:pPr>
            <a:r>
              <a:rPr lang="en"/>
              <a:t>Lastly, we finish with a demo.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b0015e4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b0015e4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Alice:</a:t>
            </a:r>
            <a:br>
              <a:rPr lang="en">
                <a:solidFill>
                  <a:schemeClr val="dk1"/>
                </a:solidFill>
              </a:rPr>
            </a:br>
            <a:r>
              <a:rPr lang="en">
                <a:solidFill>
                  <a:schemeClr val="dk1"/>
                </a:solidFill>
              </a:rPr>
              <a:t>The goal is to have close to a grid search, with completion params and evaluation metric all logged for each run and visualize them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Obviously with the limitation of number of </a:t>
            </a:r>
            <a:r>
              <a:rPr lang="en">
                <a:solidFill>
                  <a:schemeClr val="dk1"/>
                </a:solidFill>
              </a:rPr>
              <a:t>epochs</a:t>
            </a:r>
            <a:r>
              <a:rPr lang="en">
                <a:solidFill>
                  <a:schemeClr val="dk1"/>
                </a:solidFill>
              </a:rPr>
              <a:t> in mind,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abe17fa4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abe17fa4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727d7ed0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727d7ed0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 </a:t>
            </a:r>
            <a:endParaRPr/>
          </a:p>
          <a:p>
            <a:pPr indent="0" lvl="0" marL="0" rtl="0" algn="l">
              <a:spcBef>
                <a:spcPts val="0"/>
              </a:spcBef>
              <a:spcAft>
                <a:spcPts val="0"/>
              </a:spcAft>
              <a:buNone/>
            </a:pPr>
            <a:r>
              <a:rPr lang="en"/>
              <a:t>For any software product, building guardrails is critical for </a:t>
            </a:r>
            <a:r>
              <a:rPr lang="en">
                <a:solidFill>
                  <a:schemeClr val="dk1"/>
                </a:solidFill>
              </a:rPr>
              <a:t>intentional and </a:t>
            </a:r>
            <a:r>
              <a:rPr lang="en"/>
              <a:t>optimum customer experience. Its easy to miss out on this especially in earlier versions of the product and it can quickly become a slippery slope and make the product fall off the cliff.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GPT-3 model at the core of the product will always answer any question given its pretraining, whether or not MemorAI has any information about the person. </a:t>
            </a:r>
            <a:r>
              <a:rPr lang="en"/>
              <a:t>That's</a:t>
            </a:r>
            <a:r>
              <a:rPr lang="en"/>
              <a:t> our slippery slope for which we need to build guarails..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MemorAI, we are giving it a thorough consideration and are experimenting different models and their effectiveness in establishing guardrails that will allow only relevant questions be answered by MemorAI.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nutshell, these guardrails are core to our product.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aa055ac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aa055ac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rPr lang="en"/>
              <a:t>We conducted an experiment for our guardrails.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hypothesis was that the sentences pulled from a related context will have high similarity scores compared to the unrelated random sentences.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validate this, we started with the data preparation. We created a text dataset about Alex Hannold built from various sources. We randomly picked 10% </a:t>
            </a:r>
            <a:r>
              <a:rPr lang="en"/>
              <a:t>sentences</a:t>
            </a:r>
            <a:r>
              <a:rPr lang="en"/>
              <a:t> from that as our test set. This is the related context with our train set. We then augmented the test dataset with random sentences pulled from Wikipedia to represent unrelated context with our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our </a:t>
            </a:r>
            <a:r>
              <a:rPr lang="en"/>
              <a:t>hypothesis</a:t>
            </a:r>
            <a:r>
              <a:rPr lang="en"/>
              <a:t> was that the the similarity scores for the related sentences will be higher (closer to 1) and for the unrelated sentences will be on the lower side (closer to 0). So much so that we can distinguish between these 2 similarity distributions.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using the Kolmogorov-Smirnov test (KS test) to validate our hypothesis that the distributions of related and unrelated context are </a:t>
            </a:r>
            <a:r>
              <a:rPr lang="en"/>
              <a:t>different</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934f4531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934f4531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rPr lang="en"/>
              <a:t>We picked up a couple of top </a:t>
            </a:r>
            <a:r>
              <a:rPr lang="en"/>
              <a:t>models</a:t>
            </a:r>
            <a:r>
              <a:rPr lang="en"/>
              <a:t> that are relevant for the task: BERTopic and Universal Sentence Encoder.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BERTopic setup is shown here on the left side of the slide. The model is trained on the train set we created to identify topics. The test set was fed through the model to find topic similarity scores.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reality, the trained model will be available for the MemorAI application and the user query will be fed to the model to find the similarity score with train data. MemorAI will answer the query only if the similarity is greater than the threshold. Threshold will be set to a value derived from experiments and empirical results and will remain a </a:t>
            </a:r>
            <a:r>
              <a:rPr lang="en"/>
              <a:t>configurable</a:t>
            </a:r>
            <a:r>
              <a:rPr lang="en"/>
              <a:t> parameter for the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Universal Sentence Encoder setup is shown on the right side of the slide. The train set is encoded to generate sentence embeddings which are used to find similarity scores for the sentence embeddings for the test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look at the results on the next slide.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aa055aca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aa055aca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rPr lang="en"/>
              <a:t>This slide is </a:t>
            </a:r>
            <a:r>
              <a:rPr lang="en">
                <a:solidFill>
                  <a:schemeClr val="dk1"/>
                </a:solidFill>
              </a:rPr>
              <a:t>horizontally </a:t>
            </a:r>
            <a:r>
              <a:rPr lang="en"/>
              <a:t>divided in 2 parts. The top part is for the BERTopic results and the bottom part is for the Universal Sentence Encoder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that the p-value for the KS test for both models is almost 0 which means that the similarity distributions for related and unrelated sentences are different. We notice that the distributions have less overlap with BERTopic model and that is the model we are choosing to implement our guardrails for the V1 of our MVP.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want to experiment with the similarity threshold for the BERTopic model. For our purposes, precision and specificity are important metrics to really avoid answering questions that MemorAI should not answer. Hence, in next few days, we will experiment with various threshold values to select one which gives us optimum precision and specificity.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Just want to call out that, based on guidance from David, we would like to explore the use of reinforcement learning or GANs for NLP for implementing the guardrails. However, that will be for the V2 of our MVP.</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b0015e4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b0015e4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a:p>
            <a:pPr indent="0" lvl="0" marL="0" rtl="0" algn="l">
              <a:spcBef>
                <a:spcPts val="0"/>
              </a:spcBef>
              <a:spcAft>
                <a:spcPts val="0"/>
              </a:spcAft>
              <a:buNone/>
            </a:pPr>
            <a:r>
              <a:rPr lang="en"/>
              <a:t>Here is a visualization of the extracted topics and related top scoring words from the BERTopic model.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Next, Tim will walk us through the evaluation framework for our product.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727d7ed0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727d7ed0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abe17fa41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abe17fa41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full view of our evaluation framework.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abe17fa4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abe17fa4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first focus on the 4 columns.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Fluency and Semantic will be measured by two different NLP models.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Nattive and Ethics are evaluated by human.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727d7ed0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727d7ed0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start with the product.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727d7ed0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727d7ed0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Fluency Evaluation, we use a model </a:t>
            </a:r>
            <a:r>
              <a:rPr lang="en">
                <a:solidFill>
                  <a:schemeClr val="dk1"/>
                </a:solidFill>
              </a:rPr>
              <a:t>trained on a dataset from Google with human ratings on how well a sentence is formed</a:t>
            </a:r>
            <a:r>
              <a:rPr lang="en"/>
              <a:t>. The input of the model is one or multiple sentences. The output is a score of </a:t>
            </a:r>
            <a:r>
              <a:rPr lang="en"/>
              <a:t>fluency</a:t>
            </a:r>
            <a:r>
              <a:rPr lang="en"/>
              <a:t> which includes both </a:t>
            </a:r>
            <a:r>
              <a:rPr lang="en"/>
              <a:t>grammars and punctuation. </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727d7ed0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727d7ed0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Semantic Evaluation, we use SentenceBert and a dataset called Semantic Textual Similarity. This model will allow us to produce a similarity score between two groups of sentences.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727d7ed0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727d7ed0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Narrative and ethics will be </a:t>
            </a:r>
            <a:r>
              <a:rPr lang="en"/>
              <a:t>evaluated</a:t>
            </a:r>
            <a:r>
              <a:rPr lang="en"/>
              <a:t> by human using a scale of 1 to 10..</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727d7ed0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727d7ed0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top of the four testing verticals, each test example will be evaluated on three different variations. This is a framework we borrow from the paper CheckList. We will not go into the technical details but you can think of them as three different variations of exactly the same sentence. And we are just testing if our model can understand the same sentence told in 3 different ways.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727d7ed0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727d7ed0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recorded &amp; live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7521893a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7521893a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continue to explore and finetune the model, our guardrails, and </a:t>
            </a:r>
            <a:r>
              <a:rPr lang="en"/>
              <a:t>possibly</a:t>
            </a:r>
            <a:r>
              <a:rPr lang="en"/>
              <a:t> working with David to try</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9066e2c3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9066e2c3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9066e2c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9066e2c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727d7ed0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f727d7ed0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not get into the details on three three levels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727d7ed0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727d7ed0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abe17fa4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abe17fa4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Nathaniel Kahn lost his father when he was a kid.</a:t>
            </a:r>
            <a:r>
              <a:rPr lang="en">
                <a:solidFill>
                  <a:schemeClr val="dk1"/>
                </a:solidFill>
              </a:rPr>
              <a:t> Nathaniel wants to know the story of his father who is an architect. </a:t>
            </a:r>
            <a:r>
              <a:rPr lang="en"/>
              <a:t>So </a:t>
            </a:r>
            <a:r>
              <a:rPr lang="en">
                <a:solidFill>
                  <a:schemeClr val="dk1"/>
                </a:solidFill>
              </a:rPr>
              <a:t>Nathaniel travels the world, interviews friends and family of his father, so that he can put together a life story of his father.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727d7ed0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727d7ed0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abe17fa4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abe17fa4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cfcaf64a3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cfcaf64a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Dr. Mallett is a </a:t>
            </a:r>
            <a:r>
              <a:rPr lang="en"/>
              <a:t>theoretical</a:t>
            </a:r>
            <a:r>
              <a:rPr lang="en"/>
              <a:t> </a:t>
            </a:r>
            <a:r>
              <a:rPr lang="en"/>
              <a:t>physics</a:t>
            </a:r>
            <a:r>
              <a:rPr lang="en"/>
              <a:t> professor. He wants to build a time machine because he lost his </a:t>
            </a:r>
            <a:r>
              <a:rPr lang="en"/>
              <a:t>father</a:t>
            </a:r>
            <a:r>
              <a:rPr lang="en"/>
              <a:t> when he was 10, and he never really had a chance to get to know his father.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727d7ed0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727d7ed0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can’t travel back in time, but we can travel </a:t>
            </a:r>
            <a:r>
              <a:rPr lang="en"/>
              <a:t>forward</a:t>
            </a:r>
            <a:r>
              <a:rPr lang="en"/>
              <a:t> through time.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abe17fa4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abe17fa4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Lato Light"/>
                <a:ea typeface="Lato Light"/>
                <a:cs typeface="Lato Light"/>
                <a:sym typeface="Lato Light"/>
              </a:rPr>
              <a:t>Social Media? Let’s not talk about it.</a:t>
            </a:r>
            <a:br>
              <a:rPr lang="en">
                <a:solidFill>
                  <a:schemeClr val="dk1"/>
                </a:solidFill>
                <a:latin typeface="Lato Light"/>
                <a:ea typeface="Lato Light"/>
                <a:cs typeface="Lato Light"/>
                <a:sym typeface="Lato Light"/>
              </a:rPr>
            </a:br>
            <a:r>
              <a:rPr lang="en">
                <a:solidFill>
                  <a:schemeClr val="dk1"/>
                </a:solidFill>
                <a:latin typeface="Lato Light"/>
                <a:ea typeface="Lato Light"/>
                <a:cs typeface="Lato Light"/>
                <a:sym typeface="Lato Light"/>
              </a:rPr>
              <a:t>(Not much depth)</a:t>
            </a:r>
            <a:endParaRPr>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934f4531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934f4531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aa055ac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aa055ac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abe17fa4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abe17fa4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Lato Light"/>
              <a:ea typeface="Lato Light"/>
              <a:cs typeface="Lato Light"/>
              <a:sym typeface="Lato Light"/>
            </a:endParaRPr>
          </a:p>
          <a:p>
            <a:pPr indent="0" lvl="0" marL="0" rtl="0" algn="l">
              <a:spcBef>
                <a:spcPts val="0"/>
              </a:spcBef>
              <a:spcAft>
                <a:spcPts val="0"/>
              </a:spcAft>
              <a:buNone/>
            </a:pPr>
            <a:r>
              <a:rPr lang="en"/>
              <a:t>What we don’t take though, are social media contents, because we want the contents to be authentic, detailed, and in-depth. We don’t believe social media shows who a person truly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we prefer not to take stories from friends &amp; family. We want first-person first-hand contents. We believe that stories from a person is the best way to tell who he or she is.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727d7ed0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727d7ed0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rPr lang="en"/>
              <a:t>Transcript are not always accurate, need manual review for </a:t>
            </a:r>
            <a:r>
              <a:rPr lang="en"/>
              <a:t>semantics, making each data point a comprehensible and truthful to what the person actually said is time consuming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GPT3 is bias along the dimensions of gender, race and religions.</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7521893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7521893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abe17fa4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abe17fa4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Kobe Bryant, when he passed away, his youngest daughter Capri </a:t>
            </a:r>
            <a:r>
              <a:rPr lang="en">
                <a:solidFill>
                  <a:schemeClr val="dk1"/>
                </a:solidFill>
              </a:rPr>
              <a:t>Bryant </a:t>
            </a:r>
            <a:r>
              <a:rPr lang="en"/>
              <a:t>was only 2 years old. </a:t>
            </a:r>
            <a:r>
              <a:rPr lang="en">
                <a:solidFill>
                  <a:schemeClr val="dk1"/>
                </a:solidFill>
              </a:rPr>
              <a:t>Capri, one day, will want to know the stories of his father.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63c4e44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63c4e44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what happens during inference time, Sarah’s question is the input, the model’s response is the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three steps from input to output. In Step 1, the question goes through our guardrail models to ensure that the question can be answered, if it can be answered, then the question enters Step 2, our Classification model will classify whether a question is a factual or a nonfactual question and use the appropriate model to respond (fact questions are answered by our Q&amp;A model, non-factual questions such as “why do you love climbing?” are answered by our Completion model) </a:t>
            </a:r>
            <a:r>
              <a:rPr lang="en">
                <a:solidFill>
                  <a:schemeClr val="dk1"/>
                </a:solidFill>
              </a:rPr>
              <a:t>I will go into the model details later in the presentation.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in Step 3, the response is evaluated by the same guardrail system to ensure that it’s appropriate and relevant to our training data before returning the output to Sarah. Should any of these step fails, the model will politely decline to respond.</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63c4e44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63c4e44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Ajit: </a:t>
            </a:r>
            <a:endParaRPr/>
          </a:p>
          <a:p>
            <a:pPr indent="0" lvl="0" marL="0" rtl="0" algn="l">
              <a:spcBef>
                <a:spcPts val="0"/>
              </a:spcBef>
              <a:spcAft>
                <a:spcPts val="0"/>
              </a:spcAft>
              <a:buNone/>
            </a:pPr>
            <a:r>
              <a:rPr lang="en"/>
              <a:t>For any software product, building guardrails is critical for </a:t>
            </a:r>
            <a:r>
              <a:rPr lang="en">
                <a:solidFill>
                  <a:schemeClr val="dk1"/>
                </a:solidFill>
              </a:rPr>
              <a:t>intentional and </a:t>
            </a:r>
            <a:r>
              <a:rPr lang="en"/>
              <a:t>optimum customer experience.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GPT-3 Q&amp;A and Generative models at the core of the product will always answer any question given its pretraining, whether or not MemorAI has any information about the person. That's our slippery slope for which we need to build guarails.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MemorAI, we are giving it a thorough consideration and have experimented with different models and their effectiveness in establishing guardrails that will allow only relevant questions be answered by MemorAI.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we have to minimize False Positives, the evaluation metrics of our choice are precision and specificity.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63c4e44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63c4e44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a:p>
            <a:pPr indent="0" lvl="0" marL="0" rtl="0" algn="l">
              <a:spcBef>
                <a:spcPts val="0"/>
              </a:spcBef>
              <a:spcAft>
                <a:spcPts val="0"/>
              </a:spcAft>
              <a:buNone/>
            </a:pPr>
            <a:r>
              <a:rPr lang="en">
                <a:solidFill>
                  <a:schemeClr val="dk1"/>
                </a:solidFill>
              </a:rPr>
              <a:t>Here we chose to work with the Generative Pre-Trained Transformer 3rd version developed by OpenAI. This is a language model that can do any nlp task out of the box without finetuning.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opposed to traditional task-specific finetuning where the model is trained via repeated gradient updates using a large task-specific dataset, GPT3 can perform fewshot learning where given a task description and a few examples of the task, the model can perform the task without any gradient updates.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How is few shot possible without gradient updates? because of meta-learning, the model develops a broad set of skills and pattern recognition abilities at training time, and use these abilities at inference time to rapidly adapt to the desired task. And the larger the model, the more proficient it is at meta-learning.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meta-learning with GPT3 by as absorbing many skills and tasks within the </a:t>
            </a:r>
            <a:r>
              <a:rPr lang="en">
                <a:solidFill>
                  <a:schemeClr val="dk1"/>
                </a:solidFill>
              </a:rPr>
              <a:t>175 billions </a:t>
            </a:r>
            <a:r>
              <a:rPr lang="en"/>
              <a:t>parameters of the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solidFill>
                  <a:schemeClr val="dk1"/>
                </a:solidFill>
              </a:rPr>
              <a:t>Similar to GPT2, GPT3 is a transformer and an autoregressive language model, it also has similar model architecture and predicts the next word in probabilistically.</a:t>
            </a:r>
            <a:br>
              <a:rPr lang="en">
                <a:solidFill>
                  <a:schemeClr val="dk1"/>
                </a:solidFill>
              </a:rPr>
            </a:br>
            <a:r>
              <a:rPr lang="en">
                <a:solidFill>
                  <a:schemeClr val="dk1"/>
                </a:solidFill>
              </a:rPr>
              <a:t>However, the main big difference is GPT3 is pre-trained on a massive dataset with 175 billion parameters whereas its predecessor GPT2 has 1.5 billion and smaller dataset.</a:t>
            </a:r>
            <a:endParaRPr>
              <a:solidFill>
                <a:schemeClr val="dk1"/>
              </a:solidFill>
            </a:endParaRPr>
          </a:p>
          <a:p>
            <a:pPr indent="0" lvl="0" marL="0" rtl="0" algn="l">
              <a:spcBef>
                <a:spcPts val="0"/>
              </a:spcBef>
              <a:spcAft>
                <a:spcPts val="0"/>
              </a:spcAft>
              <a:buNone/>
            </a:pPr>
            <a:r>
              <a:rPr lang="en">
                <a:solidFill>
                  <a:schemeClr val="dk1"/>
                </a:solidFill>
              </a:rPr>
              <a:t>You see that the graph on the top left showing the compute in petaflops as compared to BERT-based models and T5. </a:t>
            </a:r>
            <a:endParaRPr>
              <a:solidFill>
                <a:schemeClr val="dk1"/>
              </a:solidFill>
            </a:endParaRPr>
          </a:p>
          <a:p>
            <a:pPr indent="0" lvl="0" marL="0" rtl="0" algn="l">
              <a:spcBef>
                <a:spcPts val="0"/>
              </a:spcBef>
              <a:spcAft>
                <a:spcPts val="0"/>
              </a:spcAft>
              <a:buNone/>
            </a:pPr>
            <a:r>
              <a:rPr lang="en">
                <a:solidFill>
                  <a:schemeClr val="dk1"/>
                </a:solidFill>
              </a:rPr>
              <a:t>By definition, GPT3 is more performant than GPT2 on language-based tasks.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model uses few-shot learning where its in-context learning involves showing many demonstrations as will fit into context window of 2048 instead of traditional fine-tuning on large datasets, there’s no gradient updates. This is possible because it has been pre-trained on a vast amount of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bottom left graph is showing that as the model scales up, the performance between 3 different learning settings increase to the point of surpassing fined-tuned SOTA.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Q&amp;A task, the SOTA is a fine-tuned closed-book T5 and fine-tuned RAG open-domain)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solidFill>
                  <a:schemeClr val="dk1"/>
                </a:solidFill>
              </a:rPr>
              <a:t>Some differences GPT2 (2019) vs GPT3 (2020)</a:t>
            </a:r>
            <a:endParaRPr>
              <a:solidFill>
                <a:schemeClr val="dk1"/>
              </a:solidFill>
            </a:endParaRPr>
          </a:p>
          <a:p>
            <a:pPr indent="0" lvl="0" marL="0" rtl="0" algn="l">
              <a:spcBef>
                <a:spcPts val="0"/>
              </a:spcBef>
              <a:spcAft>
                <a:spcPts val="0"/>
              </a:spcAft>
              <a:buNone/>
            </a:pPr>
            <a:r>
              <a:rPr lang="en">
                <a:solidFill>
                  <a:schemeClr val="dk1"/>
                </a:solidFill>
              </a:rPr>
              <a:t>They use the same architect with some modifications in the transformer layers. </a:t>
            </a:r>
            <a:endParaRPr>
              <a:solidFill>
                <a:schemeClr val="dk1"/>
              </a:solidFill>
            </a:endParaRPr>
          </a:p>
          <a:p>
            <a:pPr indent="0" lvl="0" marL="0" rtl="0" algn="l">
              <a:spcBef>
                <a:spcPts val="0"/>
              </a:spcBef>
              <a:spcAft>
                <a:spcPts val="0"/>
              </a:spcAft>
              <a:buNone/>
            </a:pPr>
            <a:r>
              <a:rPr lang="en">
                <a:solidFill>
                  <a:schemeClr val="dk1"/>
                </a:solidFill>
              </a:rPr>
              <a:t>GPT3 has 96 attention layers with 96 attention heads each layer, 128 dimensions each head, with 3.2M batch size.</a:t>
            </a:r>
            <a:endParaRPr>
              <a:solidFill>
                <a:schemeClr val="dk1"/>
              </a:solidFill>
            </a:endParaRPr>
          </a:p>
          <a:p>
            <a:pPr indent="0" lvl="0" marL="0" rtl="0" algn="l">
              <a:spcBef>
                <a:spcPts val="0"/>
              </a:spcBef>
              <a:spcAft>
                <a:spcPts val="0"/>
              </a:spcAft>
              <a:buNone/>
            </a:pPr>
            <a:r>
              <a:rPr lang="en">
                <a:solidFill>
                  <a:schemeClr val="dk1"/>
                </a:solidFill>
              </a:rPr>
              <a:t>However, GPT3 is more performant than GPT2 on language-based tasks including code generation, generate news articles, conservation, etc.</a:t>
            </a:r>
            <a:endParaRPr>
              <a:solidFill>
                <a:schemeClr val="dk1"/>
              </a:solidFill>
            </a:endParaRPr>
          </a:p>
          <a:p>
            <a:pPr indent="0" lvl="0" marL="0" rtl="0" algn="l">
              <a:spcBef>
                <a:spcPts val="0"/>
              </a:spcBef>
              <a:spcAft>
                <a:spcPts val="0"/>
              </a:spcAft>
              <a:buNone/>
            </a:pPr>
            <a:r>
              <a:rPr lang="en">
                <a:solidFill>
                  <a:schemeClr val="dk1"/>
                </a:solidFill>
              </a:rPr>
              <a:t>GPT3 is evaluated on over 2 dozens NLP datasets under 3 conditions/settings: few shot, one-shot and zero shot.  One-shot and zero (one demonstration and no demonstration, only instruction in natural language is given)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conditions involve no gradient updates as opposed to fine-tuning on each task with a dataset, here, gpt3 few shot works just as well by increasing numbers of demonstrations at inference 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63c4e44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63c4e44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a:p>
            <a:pPr indent="0" lvl="0" marL="0" rtl="0" algn="l">
              <a:spcBef>
                <a:spcPts val="0"/>
              </a:spcBef>
              <a:spcAft>
                <a:spcPts val="0"/>
              </a:spcAft>
              <a:buNone/>
            </a:pPr>
            <a:r>
              <a:rPr lang="en"/>
              <a:t>A language model is a probability distribution over sequences of words </a:t>
            </a:r>
            <a:endParaRPr/>
          </a:p>
          <a:p>
            <a:pPr indent="0" lvl="0" marL="0" rtl="0" algn="l">
              <a:spcBef>
                <a:spcPts val="0"/>
              </a:spcBef>
              <a:spcAft>
                <a:spcPts val="0"/>
              </a:spcAft>
              <a:buNone/>
            </a:pPr>
            <a:r>
              <a:rPr lang="en"/>
              <a:t>Generating responses is doing sampling from a probability distribution, given this sentence, what would the next word be? And so on</a:t>
            </a:r>
            <a:endParaRPr/>
          </a:p>
          <a:p>
            <a:pPr indent="0" lvl="0" marL="0" rtl="0" algn="l">
              <a:spcBef>
                <a:spcPts val="0"/>
              </a:spcBef>
              <a:spcAft>
                <a:spcPts val="0"/>
              </a:spcAft>
              <a:buNone/>
            </a:pPr>
            <a:r>
              <a:rPr lang="en"/>
              <a:t>You can think of a your phone suggesting you the next word as you text as a simple language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Formally: given a sequence of words, x(1) up to x(t), a language model is something that computes the probability distribution of the next word, x(t+1)</a:t>
            </a:r>
            <a:endParaRPr/>
          </a:p>
          <a:p>
            <a:pPr indent="0" lvl="0" marL="0" rtl="0" algn="l">
              <a:spcBef>
                <a:spcPts val="0"/>
              </a:spcBef>
              <a:spcAft>
                <a:spcPts val="0"/>
              </a:spcAft>
              <a:buNone/>
            </a:pPr>
            <a:r>
              <a:rPr lang="en">
                <a:solidFill>
                  <a:schemeClr val="dk1"/>
                </a:solidFill>
              </a:rPr>
              <a:t> x(t+1) can be any word w from a fixed vocabulary 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opposed to traditional task-specific finetuning where the model is trained via repeated gradient updates using a large task-specific dataset, GPT3 can perform fewshot learning where given a task description and a few examples of the task, the model can perform the task without any gradient updates.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How is few shot possible without gradient updates? because of meta-learning, the model develops a broad set of skills and pattern recognition abilities at training time, and use these abilities at inference time to rapidly adapt to the desired task. And the larger the model, the more proficient it is at meta-learning.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meta-learning with GPT3 by as absorbing many skills and tasks within the </a:t>
            </a:r>
            <a:r>
              <a:rPr lang="en">
                <a:solidFill>
                  <a:schemeClr val="dk1"/>
                </a:solidFill>
              </a:rPr>
              <a:t>175 billions </a:t>
            </a:r>
            <a:r>
              <a:rPr lang="en"/>
              <a:t>parameters of the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solidFill>
                  <a:schemeClr val="dk1"/>
                </a:solidFill>
              </a:rPr>
              <a:t>Similar to GPT2, GPT3 is a transformer and an autoregressive language model, it also has similar model architecture and predicts the next word in probabilistically.</a:t>
            </a:r>
            <a:br>
              <a:rPr lang="en">
                <a:solidFill>
                  <a:schemeClr val="dk1"/>
                </a:solidFill>
              </a:rPr>
            </a:br>
            <a:r>
              <a:rPr lang="en">
                <a:solidFill>
                  <a:schemeClr val="dk1"/>
                </a:solidFill>
              </a:rPr>
              <a:t>However, the main big difference is GPT3 is pre-trained on a massive dataset with 175 billion parameters whereas its predecessor GPT2 has 1.5 billion and smaller dataset.</a:t>
            </a:r>
            <a:endParaRPr>
              <a:solidFill>
                <a:schemeClr val="dk1"/>
              </a:solidFill>
            </a:endParaRPr>
          </a:p>
          <a:p>
            <a:pPr indent="0" lvl="0" marL="0" rtl="0" algn="l">
              <a:spcBef>
                <a:spcPts val="0"/>
              </a:spcBef>
              <a:spcAft>
                <a:spcPts val="0"/>
              </a:spcAft>
              <a:buNone/>
            </a:pPr>
            <a:r>
              <a:rPr lang="en">
                <a:solidFill>
                  <a:schemeClr val="dk1"/>
                </a:solidFill>
              </a:rPr>
              <a:t>You see that the graph on the top left showing the compute in petaflops as compared to BERT-based models and T5. </a:t>
            </a:r>
            <a:endParaRPr>
              <a:solidFill>
                <a:schemeClr val="dk1"/>
              </a:solidFill>
            </a:endParaRPr>
          </a:p>
          <a:p>
            <a:pPr indent="0" lvl="0" marL="0" rtl="0" algn="l">
              <a:spcBef>
                <a:spcPts val="0"/>
              </a:spcBef>
              <a:spcAft>
                <a:spcPts val="0"/>
              </a:spcAft>
              <a:buNone/>
            </a:pPr>
            <a:r>
              <a:rPr lang="en">
                <a:solidFill>
                  <a:schemeClr val="dk1"/>
                </a:solidFill>
              </a:rPr>
              <a:t>By definition, GPT3 is more performant than GPT2 on language-based tasks.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model uses few-shot learning where its in-context learning involves showing many demonstrations as will fit into context window of 2048 instead of traditional fine-tuning on large datasets, there’s no gradient updates. This is possible because it has been pre-trained on a vast amount of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bottom left graph is showing that as the model scales up, the performance between 3 different learning settings increase to the point of surpassing fined-tuned SOTA.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Q&amp;A task, the SOTA is a fine-tuned closed-book T5 and fine-tuned RAG open-domain)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a:t>
            </a:r>
            <a:endParaRPr/>
          </a:p>
          <a:p>
            <a:pPr indent="0" lvl="0" marL="0" rtl="0" algn="l">
              <a:spcBef>
                <a:spcPts val="0"/>
              </a:spcBef>
              <a:spcAft>
                <a:spcPts val="0"/>
              </a:spcAft>
              <a:buNone/>
            </a:pPr>
            <a:r>
              <a:rPr lang="en">
                <a:solidFill>
                  <a:schemeClr val="dk1"/>
                </a:solidFill>
              </a:rPr>
              <a:t>Some differences GPT2 (2019) vs GPT3 (2020)</a:t>
            </a:r>
            <a:endParaRPr>
              <a:solidFill>
                <a:schemeClr val="dk1"/>
              </a:solidFill>
            </a:endParaRPr>
          </a:p>
          <a:p>
            <a:pPr indent="0" lvl="0" marL="0" rtl="0" algn="l">
              <a:spcBef>
                <a:spcPts val="0"/>
              </a:spcBef>
              <a:spcAft>
                <a:spcPts val="0"/>
              </a:spcAft>
              <a:buNone/>
            </a:pPr>
            <a:r>
              <a:rPr lang="en">
                <a:solidFill>
                  <a:schemeClr val="dk1"/>
                </a:solidFill>
              </a:rPr>
              <a:t>They use the same architect with some modifications in the transformer layers. </a:t>
            </a:r>
            <a:endParaRPr>
              <a:solidFill>
                <a:schemeClr val="dk1"/>
              </a:solidFill>
            </a:endParaRPr>
          </a:p>
          <a:p>
            <a:pPr indent="0" lvl="0" marL="0" rtl="0" algn="l">
              <a:spcBef>
                <a:spcPts val="0"/>
              </a:spcBef>
              <a:spcAft>
                <a:spcPts val="0"/>
              </a:spcAft>
              <a:buNone/>
            </a:pPr>
            <a:r>
              <a:rPr lang="en">
                <a:solidFill>
                  <a:schemeClr val="dk1"/>
                </a:solidFill>
              </a:rPr>
              <a:t>GPT3 has 96 attention layers with 96 attention heads each layer, 128 dimensions each head, with 3.2M batch size.</a:t>
            </a:r>
            <a:endParaRPr>
              <a:solidFill>
                <a:schemeClr val="dk1"/>
              </a:solidFill>
            </a:endParaRPr>
          </a:p>
          <a:p>
            <a:pPr indent="0" lvl="0" marL="0" rtl="0" algn="l">
              <a:spcBef>
                <a:spcPts val="0"/>
              </a:spcBef>
              <a:spcAft>
                <a:spcPts val="0"/>
              </a:spcAft>
              <a:buNone/>
            </a:pPr>
            <a:r>
              <a:rPr lang="en">
                <a:solidFill>
                  <a:schemeClr val="dk1"/>
                </a:solidFill>
              </a:rPr>
              <a:t>However, GPT3 is more performant than GPT2 on language-based tasks including code generation, generate news articles, conservation, etc.</a:t>
            </a:r>
            <a:endParaRPr>
              <a:solidFill>
                <a:schemeClr val="dk1"/>
              </a:solidFill>
            </a:endParaRPr>
          </a:p>
          <a:p>
            <a:pPr indent="0" lvl="0" marL="0" rtl="0" algn="l">
              <a:spcBef>
                <a:spcPts val="0"/>
              </a:spcBef>
              <a:spcAft>
                <a:spcPts val="0"/>
              </a:spcAft>
              <a:buNone/>
            </a:pPr>
            <a:r>
              <a:rPr lang="en">
                <a:solidFill>
                  <a:schemeClr val="dk1"/>
                </a:solidFill>
              </a:rPr>
              <a:t>GPT3 is evaluated on over 2 dozens NLP datasets under 3 conditions/settings: few shot, one-shot and zero shot.  One-shot and zero (one demonstration and no demonstration, only instruction in natural language is given)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conditions involve no gradient updates as opposed to fine-tuning on each task with a dataset, here, gpt3 few shot works just as well by increasing numbers of demonstrations at inference 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abe17fa4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abe17fa4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common theme for the two stories: </a:t>
            </a:r>
            <a:r>
              <a:rPr lang="en">
                <a:solidFill>
                  <a:schemeClr val="dk1"/>
                </a:solidFill>
              </a:rPr>
              <a:t>Nathaniel and Capri </a:t>
            </a:r>
            <a:r>
              <a:rPr lang="en"/>
              <a:t>have, </a:t>
            </a:r>
            <a:r>
              <a:rPr lang="en"/>
              <a:t>or will have, a desire to know the stories of their lost loved 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is our first use case. </a:t>
            </a:r>
            <a:r>
              <a:rPr lang="en"/>
              <a:t>But this is only one side of the </a:t>
            </a:r>
            <a:r>
              <a:rPr lang="en"/>
              <a:t>story</a:t>
            </a:r>
            <a:r>
              <a:rPr lang="en"/>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727d7ed0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727d7ed0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Conrad Anker is a very </a:t>
            </a:r>
            <a:r>
              <a:rPr lang="en"/>
              <a:t>accomplished</a:t>
            </a:r>
            <a:r>
              <a:rPr lang="en"/>
              <a:t> mountaineer. Whenever he leaves for an expedition, he always thinks about his two young children. He writes because he wants his children to know his stories in case he never returns.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727d7ed0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727d7ed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for me, a father of two young </a:t>
            </a:r>
            <a:r>
              <a:rPr lang="en"/>
              <a:t>daughters</a:t>
            </a:r>
            <a:r>
              <a:rPr lang="en"/>
              <a:t>, also has the fear that one day I might just pass away unexpectedly. And if that happens, my daughters would never have a chance to get to know me. So I have also been writing a blog for my daughters.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abe17fa4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abe17fa4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a:t>
            </a:r>
            <a:r>
              <a:rPr lang="en">
                <a:solidFill>
                  <a:schemeClr val="dk1"/>
                </a:solidFill>
              </a:rPr>
              <a:t> this is our second use case. Parents, especially for those with young children, have a desire to leave their stories for their loved ones.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SzPts val="20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55600" lvl="0" marL="457200">
              <a:spcBef>
                <a:spcPts val="0"/>
              </a:spcBef>
              <a:spcAft>
                <a:spcPts val="0"/>
              </a:spcAft>
              <a:buSzPts val="20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55600" lvl="0" marL="457200">
              <a:spcBef>
                <a:spcPts val="0"/>
              </a:spcBef>
              <a:spcAft>
                <a:spcPts val="0"/>
              </a:spcAft>
              <a:buSzPts val="20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0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434343"/>
              </a:buClr>
              <a:buSzPts val="3200"/>
              <a:buFont typeface="Lato Light"/>
              <a:buNone/>
              <a:defRPr sz="3200">
                <a:solidFill>
                  <a:srgbClr val="434343"/>
                </a:solidFill>
                <a:latin typeface="Lato Light"/>
                <a:ea typeface="Lato Light"/>
                <a:cs typeface="Lato Light"/>
                <a:sym typeface="Lato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55600" lvl="0" marL="457200">
              <a:lnSpc>
                <a:spcPct val="115000"/>
              </a:lnSpc>
              <a:spcBef>
                <a:spcPts val="0"/>
              </a:spcBef>
              <a:spcAft>
                <a:spcPts val="0"/>
              </a:spcAft>
              <a:buClr>
                <a:srgbClr val="434343"/>
              </a:buClr>
              <a:buSzPts val="2000"/>
              <a:buFont typeface="Lato Light"/>
              <a:buChar char="●"/>
              <a:defRPr sz="2000">
                <a:solidFill>
                  <a:srgbClr val="434343"/>
                </a:solidFill>
                <a:latin typeface="Lato Light"/>
                <a:ea typeface="Lato Light"/>
                <a:cs typeface="Lato Light"/>
                <a:sym typeface="Lato Light"/>
              </a:defRPr>
            </a:lvl1pPr>
            <a:lvl2pPr indent="-317500" lvl="1" marL="9144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2pPr>
            <a:lvl3pPr indent="-317500" lvl="2" marL="13716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3pPr>
            <a:lvl4pPr indent="-317500" lvl="3" marL="18288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4pPr>
            <a:lvl5pPr indent="-317500" lvl="4" marL="22860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5pPr>
            <a:lvl6pPr indent="-317500" lvl="5" marL="27432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6pPr>
            <a:lvl7pPr indent="-317500" lvl="6" marL="32004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7pPr>
            <a:lvl8pPr indent="-317500" lvl="7" marL="36576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8pPr>
            <a:lvl9pPr indent="-317500" lvl="8" marL="4114800">
              <a:lnSpc>
                <a:spcPct val="115000"/>
              </a:lnSpc>
              <a:spcBef>
                <a:spcPts val="0"/>
              </a:spcBef>
              <a:spcAft>
                <a:spcPts val="0"/>
              </a:spcAft>
              <a:buClr>
                <a:srgbClr val="434343"/>
              </a:buClr>
              <a:buSzPts val="1400"/>
              <a:buFont typeface="Lato Light"/>
              <a:buChar char="■"/>
              <a:defRPr>
                <a:solidFill>
                  <a:srgbClr val="434343"/>
                </a:solidFill>
                <a:latin typeface="Lato Light"/>
                <a:ea typeface="Lato Light"/>
                <a:cs typeface="Lato Light"/>
                <a:sym typeface="Lato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175"/>
            <a:ext cx="85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rot="5400000">
            <a:off x="4486800" y="-4486975"/>
            <a:ext cx="85200" cy="905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 name="Google Shape;11;p1"/>
          <p:cNvSpPr/>
          <p:nvPr/>
        </p:nvSpPr>
        <p:spPr>
          <a:xfrm rot="5400000">
            <a:off x="4572000" y="570025"/>
            <a:ext cx="85200" cy="905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 name="Google Shape;12;p1"/>
          <p:cNvSpPr/>
          <p:nvPr/>
        </p:nvSpPr>
        <p:spPr>
          <a:xfrm>
            <a:off x="9058800" y="0"/>
            <a:ext cx="85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2.xml"/><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1.png"/><Relationship Id="rId8"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www.memor-ai.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arxiv.org/abs/2005.04118"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arxiv.org/abs/2005.14165" TargetMode="External"/><Relationship Id="rId4" Type="http://schemas.openxmlformats.org/officeDocument/2006/relationships/hyperlink" Target="https://beta.openai.com/docs/engines" TargetMode="External"/><Relationship Id="rId9" Type="http://schemas.openxmlformats.org/officeDocument/2006/relationships/hyperlink" Target="https://github.com/google-research-datasets/query-wellformedness" TargetMode="External"/><Relationship Id="rId5" Type="http://schemas.openxmlformats.org/officeDocument/2006/relationships/hyperlink" Target="https://learning.oreilly.com/library/view/exploring-gpt-3/9781800563193/cover.xhtml" TargetMode="External"/><Relationship Id="rId6" Type="http://schemas.openxmlformats.org/officeDocument/2006/relationships/hyperlink" Target="https://github.com/MaartenGr/BERTopic" TargetMode="External"/><Relationship Id="rId7" Type="http://schemas.openxmlformats.org/officeDocument/2006/relationships/hyperlink" Target="https://tfhub.dev/google/universal-sentence-encoder/4" TargetMode="External"/><Relationship Id="rId8" Type="http://schemas.openxmlformats.org/officeDocument/2006/relationships/hyperlink" Target="https://arxiv.org/abs/2005.0411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arxiv.org/abs/1808.09419" TargetMode="External"/><Relationship Id="rId4" Type="http://schemas.openxmlformats.org/officeDocument/2006/relationships/hyperlink" Target="https://huggingface.co/salesken/query_wellformedness_score" TargetMode="External"/><Relationship Id="rId11" Type="http://schemas.openxmlformats.org/officeDocument/2006/relationships/hyperlink" Target="https://tinyurl.com/yevztjcn" TargetMode="External"/><Relationship Id="rId10" Type="http://schemas.openxmlformats.org/officeDocument/2006/relationships/hyperlink" Target="https://towardsdatascience.com/bert-roberta-distilbert-xlnet-which-one-to-use-3d5ab82ba5f8" TargetMode="External"/><Relationship Id="rId9" Type="http://schemas.openxmlformats.org/officeDocument/2006/relationships/hyperlink" Target="https://paperswithcode.com/sota/semantic-textual-similarity-on-sts-benchmark" TargetMode="External"/><Relationship Id="rId5" Type="http://schemas.openxmlformats.org/officeDocument/2006/relationships/hyperlink" Target="https://arxiv.org/abs/1908.10084" TargetMode="External"/><Relationship Id="rId6" Type="http://schemas.openxmlformats.org/officeDocument/2006/relationships/hyperlink" Target="https://medium.com/dair-ai/tl-dr-sentencebert-8dec326daf4e" TargetMode="External"/><Relationship Id="rId7" Type="http://schemas.openxmlformats.org/officeDocument/2006/relationships/hyperlink" Target="https://quoraengineering.quora.com/Semantic-Question-Matching-with-Deep-Learning" TargetMode="External"/><Relationship Id="rId8" Type="http://schemas.openxmlformats.org/officeDocument/2006/relationships/hyperlink" Target="https://ixa2.si.ehu.eus/stswiki/index.php/STSbenchmar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42.png"/><Relationship Id="rId6"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36.png"/><Relationship Id="rId10" Type="http://schemas.openxmlformats.org/officeDocument/2006/relationships/image" Target="../media/image43.png"/><Relationship Id="rId9" Type="http://schemas.openxmlformats.org/officeDocument/2006/relationships/image" Target="../media/image45.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30.png"/><Relationship Id="rId8"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11708" y="10805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200">
                <a:latin typeface="Lato"/>
                <a:ea typeface="Lato"/>
                <a:cs typeface="Lato"/>
                <a:sym typeface="Lato"/>
              </a:rPr>
              <a:t>MemorAI</a:t>
            </a:r>
            <a:endParaRPr sz="2200">
              <a:latin typeface="Lato"/>
              <a:ea typeface="Lato"/>
              <a:cs typeface="Lato"/>
              <a:sym typeface="Lato"/>
            </a:endParaRPr>
          </a:p>
          <a:p>
            <a:pPr indent="0" lvl="0" marL="0" rtl="0" algn="ctr">
              <a:spcBef>
                <a:spcPts val="0"/>
              </a:spcBef>
              <a:spcAft>
                <a:spcPts val="0"/>
              </a:spcAft>
              <a:buNone/>
            </a:pPr>
            <a:r>
              <a:t/>
            </a:r>
            <a:endParaRPr sz="2500">
              <a:latin typeface="Lato"/>
              <a:ea typeface="Lato"/>
              <a:cs typeface="Lato"/>
              <a:sym typeface="Lato"/>
            </a:endParaRPr>
          </a:p>
        </p:txBody>
      </p:sp>
      <p:sp>
        <p:nvSpPr>
          <p:cNvPr id="59" name="Google Shape;59;p13"/>
          <p:cNvSpPr txBox="1"/>
          <p:nvPr>
            <p:ph idx="1" type="subTitle"/>
          </p:nvPr>
        </p:nvSpPr>
        <p:spPr>
          <a:xfrm>
            <a:off x="311700" y="3078550"/>
            <a:ext cx="8520600" cy="5481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1400">
                <a:latin typeface="Lato Light"/>
                <a:ea typeface="Lato Light"/>
                <a:cs typeface="Lato Light"/>
                <a:sym typeface="Lato Light"/>
              </a:rPr>
              <a:t>Alice Hua, Ajit Barhate, Tim Chen</a:t>
            </a:r>
            <a:endParaRPr sz="1400">
              <a:latin typeface="Lato Light"/>
              <a:ea typeface="Lato Light"/>
              <a:cs typeface="Lato Light"/>
              <a:sym typeface="Lato Light"/>
            </a:endParaRPr>
          </a:p>
          <a:p>
            <a:pPr indent="0" lvl="0" marL="0" rtl="0" algn="l">
              <a:spcBef>
                <a:spcPts val="0"/>
              </a:spcBef>
              <a:spcAft>
                <a:spcPts val="0"/>
              </a:spcAft>
              <a:buNone/>
            </a:pPr>
            <a:r>
              <a:t/>
            </a:r>
            <a:endParaRPr sz="1400">
              <a:latin typeface="Lato"/>
              <a:ea typeface="Lato"/>
              <a:cs typeface="Lato"/>
              <a:sym typeface="Lato"/>
            </a:endParaRPr>
          </a:p>
        </p:txBody>
      </p:sp>
      <p:sp>
        <p:nvSpPr>
          <p:cNvPr id="60" name="Google Shape;60;p13"/>
          <p:cNvSpPr txBox="1"/>
          <p:nvPr/>
        </p:nvSpPr>
        <p:spPr>
          <a:xfrm>
            <a:off x="2812800" y="2507475"/>
            <a:ext cx="3518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Lato Light"/>
                <a:ea typeface="Lato Light"/>
                <a:cs typeface="Lato Light"/>
                <a:sym typeface="Lato Light"/>
              </a:rPr>
              <a:t>stories told by your loved one </a:t>
            </a:r>
            <a:endParaRPr sz="1100">
              <a:solidFill>
                <a:schemeClr val="dk2"/>
              </a:solidFill>
              <a:latin typeface="Lato Light"/>
              <a:ea typeface="Lato Light"/>
              <a:cs typeface="Lato Light"/>
              <a:sym typeface="Lato Light"/>
            </a:endParaRPr>
          </a:p>
        </p:txBody>
      </p:sp>
      <p:pic>
        <p:nvPicPr>
          <p:cNvPr id="61" name="Google Shape;61;p13"/>
          <p:cNvPicPr preferRelativeResize="0"/>
          <p:nvPr/>
        </p:nvPicPr>
        <p:blipFill>
          <a:blip r:embed="rId3">
            <a:alphaModFix/>
          </a:blip>
          <a:stretch>
            <a:fillRect/>
          </a:stretch>
        </p:blipFill>
        <p:spPr>
          <a:xfrm>
            <a:off x="4178026" y="1541575"/>
            <a:ext cx="787950" cy="763750"/>
          </a:xfrm>
          <a:prstGeom prst="rect">
            <a:avLst/>
          </a:prstGeom>
          <a:noFill/>
          <a:ln>
            <a:noFill/>
          </a:ln>
        </p:spPr>
      </p:pic>
      <p:sp>
        <p:nvSpPr>
          <p:cNvPr id="62" name="Google Shape;62;p13"/>
          <p:cNvSpPr txBox="1"/>
          <p:nvPr/>
        </p:nvSpPr>
        <p:spPr>
          <a:xfrm>
            <a:off x="3827175" y="3733500"/>
            <a:ext cx="26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2"/>
          <p:cNvPicPr preferRelativeResize="0"/>
          <p:nvPr/>
        </p:nvPicPr>
        <p:blipFill>
          <a:blip r:embed="rId3">
            <a:alphaModFix/>
          </a:blip>
          <a:stretch>
            <a:fillRect/>
          </a:stretch>
        </p:blipFill>
        <p:spPr>
          <a:xfrm>
            <a:off x="3885450" y="534150"/>
            <a:ext cx="1373100" cy="1039825"/>
          </a:xfrm>
          <a:prstGeom prst="rect">
            <a:avLst/>
          </a:prstGeom>
          <a:noFill/>
          <a:ln>
            <a:noFill/>
          </a:ln>
        </p:spPr>
      </p:pic>
      <p:sp>
        <p:nvSpPr>
          <p:cNvPr id="111" name="Google Shape;111;p22"/>
          <p:cNvSpPr txBox="1"/>
          <p:nvPr/>
        </p:nvSpPr>
        <p:spPr>
          <a:xfrm>
            <a:off x="1229025" y="3374175"/>
            <a:ext cx="65517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Lato Light"/>
                <a:ea typeface="Lato Light"/>
                <a:cs typeface="Lato Light"/>
                <a:sym typeface="Lato Light"/>
              </a:rPr>
              <a:t>Solution</a:t>
            </a:r>
            <a:endParaRPr sz="1000">
              <a:latin typeface="Lato Light"/>
              <a:ea typeface="Lato Light"/>
              <a:cs typeface="Lato Light"/>
              <a:sym typeface="Lato Light"/>
            </a:endParaRPr>
          </a:p>
          <a:p>
            <a:pPr indent="0" lvl="0" marL="0" rtl="0" algn="l">
              <a:spcBef>
                <a:spcPts val="0"/>
              </a:spcBef>
              <a:spcAft>
                <a:spcPts val="0"/>
              </a:spcAft>
              <a:buNone/>
            </a:pPr>
            <a:r>
              <a:rPr lang="en">
                <a:solidFill>
                  <a:schemeClr val="dk1"/>
                </a:solidFill>
                <a:latin typeface="Lato Light"/>
                <a:ea typeface="Lato Light"/>
                <a:cs typeface="Lato Light"/>
                <a:sym typeface="Lato Light"/>
              </a:rPr>
              <a:t>MemorAi provides a platform where people can find stories told by their loved ones.</a:t>
            </a:r>
            <a:endParaRPr>
              <a:latin typeface="Lato Light"/>
              <a:ea typeface="Lato Light"/>
              <a:cs typeface="Lato Light"/>
              <a:sym typeface="Lato Light"/>
            </a:endParaRPr>
          </a:p>
          <a:p>
            <a:pPr indent="0" lvl="0" marL="0" rtl="0" algn="l">
              <a:spcBef>
                <a:spcPts val="0"/>
              </a:spcBef>
              <a:spcAft>
                <a:spcPts val="0"/>
              </a:spcAft>
              <a:buNone/>
            </a:pPr>
            <a:r>
              <a:t/>
            </a:r>
            <a:endParaRPr sz="1000">
              <a:latin typeface="Lato Light"/>
              <a:ea typeface="Lato Light"/>
              <a:cs typeface="Lato Light"/>
              <a:sym typeface="Lato Light"/>
            </a:endParaRPr>
          </a:p>
          <a:p>
            <a:pPr indent="0" lvl="0" marL="0" rtl="0" algn="l">
              <a:spcBef>
                <a:spcPts val="0"/>
              </a:spcBef>
              <a:spcAft>
                <a:spcPts val="0"/>
              </a:spcAft>
              <a:buNone/>
            </a:pPr>
            <a:r>
              <a:t/>
            </a:r>
            <a:endParaRPr sz="1000">
              <a:latin typeface="Lato Light"/>
              <a:ea typeface="Lato Light"/>
              <a:cs typeface="Lato Light"/>
              <a:sym typeface="Lato Light"/>
            </a:endParaRPr>
          </a:p>
        </p:txBody>
      </p:sp>
      <p:graphicFrame>
        <p:nvGraphicFramePr>
          <p:cNvPr id="112" name="Google Shape;112;p22"/>
          <p:cNvGraphicFramePr/>
          <p:nvPr/>
        </p:nvGraphicFramePr>
        <p:xfrm>
          <a:off x="1229025" y="1977425"/>
          <a:ext cx="3000000" cy="3000000"/>
        </p:xfrm>
        <a:graphic>
          <a:graphicData uri="http://schemas.openxmlformats.org/drawingml/2006/table">
            <a:tbl>
              <a:tblPr>
                <a:noFill/>
                <a:tableStyleId>{2A292109-DA79-4E9D-AA02-C0C3D0D1B6C0}</a:tableStyleId>
              </a:tblPr>
              <a:tblGrid>
                <a:gridCol w="3342975"/>
                <a:gridCol w="3342975"/>
              </a:tblGrid>
              <a:tr h="396200">
                <a:tc>
                  <a:txBody>
                    <a:bodyPr/>
                    <a:lstStyle/>
                    <a:p>
                      <a:pPr indent="0" lvl="0" marL="0" rtl="0" algn="l">
                        <a:spcBef>
                          <a:spcPts val="0"/>
                        </a:spcBef>
                        <a:spcAft>
                          <a:spcPts val="0"/>
                        </a:spcAft>
                        <a:buNone/>
                      </a:pPr>
                      <a:r>
                        <a:rPr lang="en" sz="1900">
                          <a:latin typeface="Lato Light"/>
                          <a:ea typeface="Lato Light"/>
                          <a:cs typeface="Lato Light"/>
                          <a:sym typeface="Lato Light"/>
                        </a:rPr>
                        <a:t>Customer</a:t>
                      </a:r>
                      <a:endParaRPr sz="1900">
                        <a:latin typeface="Lato Light"/>
                        <a:ea typeface="Lato Light"/>
                        <a:cs typeface="Lato Light"/>
                        <a:sym typeface="Lato Light"/>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sz="1900">
                          <a:latin typeface="Lato Light"/>
                          <a:ea typeface="Lato Light"/>
                          <a:cs typeface="Lato Light"/>
                          <a:sym typeface="Lato Light"/>
                        </a:rPr>
                        <a:t>Use Case</a:t>
                      </a:r>
                      <a:endParaRPr sz="1900">
                        <a:latin typeface="Lato Light"/>
                        <a:ea typeface="Lato Light"/>
                        <a:cs typeface="Lato Light"/>
                        <a:sym typeface="Lato Light"/>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100000">
                <a:tc>
                  <a:txBody>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People who lost their parents at young age.</a:t>
                      </a:r>
                      <a:endParaRPr>
                        <a:latin typeface="Lato Light"/>
                        <a:ea typeface="Lato Light"/>
                        <a:cs typeface="Lato Light"/>
                        <a:sym typeface="Lato Light"/>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D</a:t>
                      </a:r>
                      <a:r>
                        <a:rPr lang="en" sz="1000">
                          <a:solidFill>
                            <a:schemeClr val="dk1"/>
                          </a:solidFill>
                          <a:latin typeface="Lato Light"/>
                          <a:ea typeface="Lato Light"/>
                          <a:cs typeface="Lato Light"/>
                          <a:sym typeface="Lato Light"/>
                        </a:rPr>
                        <a:t>esire to know the stories of the lost loved ones.</a:t>
                      </a:r>
                      <a:endParaRPr>
                        <a:latin typeface="Lato Light"/>
                        <a:ea typeface="Lato Light"/>
                        <a:cs typeface="Lato Light"/>
                        <a:sym typeface="Lato Light"/>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81000">
                <a:tc>
                  <a:txBody>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Early Parents with young kids.</a:t>
                      </a:r>
                      <a:endParaRPr>
                        <a:latin typeface="Lato Light"/>
                        <a:ea typeface="Lato Light"/>
                        <a:cs typeface="Lato Light"/>
                        <a:sym typeface="Lato Light"/>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Lato Light"/>
                          <a:ea typeface="Lato Light"/>
                          <a:cs typeface="Lato Light"/>
                          <a:sym typeface="Lato Light"/>
                        </a:rPr>
                        <a:t>D</a:t>
                      </a:r>
                      <a:r>
                        <a:rPr lang="en" sz="1000">
                          <a:solidFill>
                            <a:schemeClr val="dk1"/>
                          </a:solidFill>
                          <a:latin typeface="Lato Light"/>
                          <a:ea typeface="Lato Light"/>
                          <a:cs typeface="Lato Light"/>
                          <a:sym typeface="Lato Light"/>
                        </a:rPr>
                        <a:t>esire to leave stories for the loved ones.</a:t>
                      </a:r>
                      <a:endParaRPr>
                        <a:latin typeface="Lato Light"/>
                        <a:ea typeface="Lato Light"/>
                        <a:cs typeface="Lato Light"/>
                        <a:sym typeface="Lato Light"/>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MemorAI?</a:t>
            </a:r>
            <a:endParaRPr/>
          </a:p>
        </p:txBody>
      </p:sp>
      <p:sp>
        <p:nvSpPr>
          <p:cNvPr id="118" name="Google Shape;118;p23"/>
          <p:cNvSpPr txBox="1"/>
          <p:nvPr/>
        </p:nvSpPr>
        <p:spPr>
          <a:xfrm>
            <a:off x="929675" y="2310500"/>
            <a:ext cx="204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Lato Light"/>
                <a:ea typeface="Lato Light"/>
                <a:cs typeface="Lato Light"/>
                <a:sym typeface="Lato Light"/>
              </a:rPr>
              <a:t>First-Person Contents</a:t>
            </a:r>
            <a:endParaRPr sz="2100">
              <a:latin typeface="Lato Light"/>
              <a:ea typeface="Lato Light"/>
              <a:cs typeface="Lato Light"/>
              <a:sym typeface="Lato Light"/>
            </a:endParaRPr>
          </a:p>
        </p:txBody>
      </p:sp>
      <p:sp>
        <p:nvSpPr>
          <p:cNvPr id="119" name="Google Shape;119;p23"/>
          <p:cNvSpPr/>
          <p:nvPr/>
        </p:nvSpPr>
        <p:spPr>
          <a:xfrm>
            <a:off x="3341200" y="1991450"/>
            <a:ext cx="2394600" cy="1404900"/>
          </a:xfrm>
          <a:prstGeom prst="roundRect">
            <a:avLst>
              <a:gd fmla="val 4858"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ato Light"/>
                <a:ea typeface="Lato Light"/>
                <a:cs typeface="Lato Light"/>
                <a:sym typeface="Lato Light"/>
              </a:rPr>
              <a:t>Language Model</a:t>
            </a:r>
            <a:endParaRPr sz="2000">
              <a:latin typeface="Lato Light"/>
              <a:ea typeface="Lato Light"/>
              <a:cs typeface="Lato Light"/>
              <a:sym typeface="Lato Light"/>
            </a:endParaRPr>
          </a:p>
        </p:txBody>
      </p:sp>
      <p:sp>
        <p:nvSpPr>
          <p:cNvPr id="120" name="Google Shape;120;p23"/>
          <p:cNvSpPr/>
          <p:nvPr/>
        </p:nvSpPr>
        <p:spPr>
          <a:xfrm>
            <a:off x="5901720" y="2545250"/>
            <a:ext cx="352200" cy="29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txBox="1"/>
          <p:nvPr/>
        </p:nvSpPr>
        <p:spPr>
          <a:xfrm>
            <a:off x="6419850" y="2439950"/>
            <a:ext cx="204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Lato Light"/>
                <a:ea typeface="Lato Light"/>
                <a:cs typeface="Lato Light"/>
                <a:sym typeface="Lato Light"/>
              </a:rPr>
              <a:t>Stories</a:t>
            </a:r>
            <a:endParaRPr sz="2100">
              <a:latin typeface="Lato Light"/>
              <a:ea typeface="Lato Light"/>
              <a:cs typeface="Lato Light"/>
              <a:sym typeface="Lato Light"/>
            </a:endParaRPr>
          </a:p>
        </p:txBody>
      </p:sp>
      <p:sp>
        <p:nvSpPr>
          <p:cNvPr id="122" name="Google Shape;122;p23"/>
          <p:cNvSpPr/>
          <p:nvPr/>
        </p:nvSpPr>
        <p:spPr>
          <a:xfrm>
            <a:off x="2823063" y="2545250"/>
            <a:ext cx="352200" cy="2973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Why not just ask friends and family?</a:t>
            </a:r>
            <a:endParaRPr sz="2600"/>
          </a:p>
          <a:p>
            <a:pPr indent="0" lvl="0" marL="0" rtl="0" algn="l">
              <a:spcBef>
                <a:spcPts val="1200"/>
              </a:spcBef>
              <a:spcAft>
                <a:spcPts val="0"/>
              </a:spcAft>
              <a:buNone/>
            </a:pPr>
            <a:r>
              <a:rPr lang="en">
                <a:solidFill>
                  <a:srgbClr val="A61C00"/>
                </a:solidFill>
              </a:rPr>
              <a:t>Too much efforts!</a:t>
            </a:r>
            <a:br>
              <a:rPr lang="en"/>
            </a:br>
            <a:r>
              <a:rPr lang="en" sz="1300"/>
              <a:t>Life is complex. It takes efforts to put together the puzzles.</a:t>
            </a:r>
            <a:br>
              <a:rPr lang="en" sz="1300"/>
            </a:br>
            <a:r>
              <a:rPr lang="en" sz="1300">
                <a:solidFill>
                  <a:srgbClr val="A61C00"/>
                </a:solidFill>
              </a:rPr>
              <a:t>Solution</a:t>
            </a:r>
            <a:r>
              <a:rPr lang="en" sz="1300"/>
              <a:t>: MemorAI builds a </a:t>
            </a:r>
            <a:r>
              <a:rPr lang="en" sz="1300"/>
              <a:t>language</a:t>
            </a:r>
            <a:r>
              <a:rPr lang="en" sz="1300"/>
              <a:t> model put together the stories for you.</a:t>
            </a:r>
            <a:br>
              <a:rPr lang="en" sz="1300"/>
            </a:br>
            <a:endParaRPr sz="1300"/>
          </a:p>
          <a:p>
            <a:pPr indent="0" lvl="0" marL="0" rtl="0" algn="l">
              <a:spcBef>
                <a:spcPts val="1200"/>
              </a:spcBef>
              <a:spcAft>
                <a:spcPts val="1200"/>
              </a:spcAft>
              <a:buNone/>
            </a:pPr>
            <a:r>
              <a:rPr lang="en">
                <a:solidFill>
                  <a:srgbClr val="A61C00"/>
                </a:solidFill>
              </a:rPr>
              <a:t>Not told by</a:t>
            </a:r>
            <a:r>
              <a:rPr lang="en">
                <a:solidFill>
                  <a:srgbClr val="A61C00"/>
                </a:solidFill>
              </a:rPr>
              <a:t> my loved one!</a:t>
            </a:r>
            <a:br>
              <a:rPr lang="en"/>
            </a:br>
            <a:r>
              <a:rPr lang="en" sz="1300"/>
              <a:t>Stories are told by others, but not your loved one.</a:t>
            </a:r>
            <a:br>
              <a:rPr lang="en" sz="1300"/>
            </a:br>
            <a:r>
              <a:rPr lang="en" sz="1300">
                <a:solidFill>
                  <a:srgbClr val="A61C00"/>
                </a:solidFill>
              </a:rPr>
              <a:t>Solution</a:t>
            </a:r>
            <a:r>
              <a:rPr lang="en" sz="1300"/>
              <a:t>: MemorAI </a:t>
            </a:r>
            <a:r>
              <a:rPr lang="en" sz="1300">
                <a:latin typeface="Lato"/>
                <a:ea typeface="Lato"/>
                <a:cs typeface="Lato"/>
                <a:sym typeface="Lato"/>
              </a:rPr>
              <a:t>ONLY</a:t>
            </a:r>
            <a:r>
              <a:rPr lang="en" sz="1300"/>
              <a:t> collect stories told by your loved one.</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p:nvPr/>
        </p:nvSpPr>
        <p:spPr>
          <a:xfrm>
            <a:off x="665525" y="3523525"/>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Lato Light"/>
                <a:ea typeface="Lato Light"/>
                <a:cs typeface="Lato Light"/>
                <a:sym typeface="Lato Light"/>
              </a:rPr>
              <a:t>Blogs</a:t>
            </a:r>
            <a:endParaRPr sz="1500">
              <a:latin typeface="Lato Light"/>
              <a:ea typeface="Lato Light"/>
              <a:cs typeface="Lato Light"/>
              <a:sym typeface="Lato Light"/>
            </a:endParaRPr>
          </a:p>
        </p:txBody>
      </p:sp>
      <p:sp>
        <p:nvSpPr>
          <p:cNvPr id="133" name="Google Shape;133;p25"/>
          <p:cNvSpPr/>
          <p:nvPr/>
        </p:nvSpPr>
        <p:spPr>
          <a:xfrm>
            <a:off x="1689257" y="3523525"/>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Lato Light"/>
                <a:ea typeface="Lato Light"/>
                <a:cs typeface="Lato Light"/>
                <a:sym typeface="Lato Light"/>
              </a:rPr>
              <a:t>Books</a:t>
            </a:r>
            <a:endParaRPr sz="1500">
              <a:latin typeface="Lato Light"/>
              <a:ea typeface="Lato Light"/>
              <a:cs typeface="Lato Light"/>
              <a:sym typeface="Lato Light"/>
            </a:endParaRPr>
          </a:p>
        </p:txBody>
      </p:sp>
      <p:sp>
        <p:nvSpPr>
          <p:cNvPr id="134" name="Google Shape;134;p25"/>
          <p:cNvSpPr/>
          <p:nvPr/>
        </p:nvSpPr>
        <p:spPr>
          <a:xfrm>
            <a:off x="3736689" y="3523525"/>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Lato Light"/>
                <a:ea typeface="Lato Light"/>
                <a:cs typeface="Lato Light"/>
                <a:sym typeface="Lato Light"/>
              </a:rPr>
              <a:t>Speeches</a:t>
            </a:r>
            <a:endParaRPr sz="1500">
              <a:latin typeface="Lato Light"/>
              <a:ea typeface="Lato Light"/>
              <a:cs typeface="Lato Light"/>
              <a:sym typeface="Lato Light"/>
            </a:endParaRPr>
          </a:p>
        </p:txBody>
      </p:sp>
      <p:sp>
        <p:nvSpPr>
          <p:cNvPr id="135" name="Google Shape;135;p25"/>
          <p:cNvSpPr/>
          <p:nvPr/>
        </p:nvSpPr>
        <p:spPr>
          <a:xfrm>
            <a:off x="2712974" y="3523525"/>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Light"/>
                <a:ea typeface="Lato Light"/>
                <a:cs typeface="Lato Light"/>
                <a:sym typeface="Lato Light"/>
              </a:rPr>
              <a:t>Public</a:t>
            </a:r>
            <a:br>
              <a:rPr lang="en" sz="1300">
                <a:latin typeface="Lato Light"/>
                <a:ea typeface="Lato Light"/>
                <a:cs typeface="Lato Light"/>
                <a:sym typeface="Lato Light"/>
              </a:rPr>
            </a:br>
            <a:r>
              <a:rPr lang="en" sz="1300">
                <a:latin typeface="Lato Light"/>
                <a:ea typeface="Lato Light"/>
                <a:cs typeface="Lato Light"/>
                <a:sym typeface="Lato Light"/>
              </a:rPr>
              <a:t>Interviews</a:t>
            </a:r>
            <a:endParaRPr sz="1300">
              <a:latin typeface="Lato Light"/>
              <a:ea typeface="Lato Light"/>
              <a:cs typeface="Lato Light"/>
              <a:sym typeface="Lato Light"/>
            </a:endParaRPr>
          </a:p>
        </p:txBody>
      </p:sp>
      <p:sp>
        <p:nvSpPr>
          <p:cNvPr id="136" name="Google Shape;136;p25"/>
          <p:cNvSpPr/>
          <p:nvPr/>
        </p:nvSpPr>
        <p:spPr>
          <a:xfrm>
            <a:off x="5287937" y="3523525"/>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Light"/>
                <a:ea typeface="Lato Light"/>
                <a:cs typeface="Lato Light"/>
                <a:sym typeface="Lato Light"/>
              </a:rPr>
              <a:t>MemorAI</a:t>
            </a:r>
            <a:br>
              <a:rPr lang="en" sz="1300">
                <a:latin typeface="Lato Light"/>
                <a:ea typeface="Lato Light"/>
                <a:cs typeface="Lato Light"/>
                <a:sym typeface="Lato Light"/>
              </a:rPr>
            </a:br>
            <a:r>
              <a:rPr lang="en" sz="1300">
                <a:latin typeface="Lato Light"/>
                <a:ea typeface="Lato Light"/>
                <a:cs typeface="Lato Light"/>
                <a:sym typeface="Lato Light"/>
              </a:rPr>
              <a:t>Interviews</a:t>
            </a:r>
            <a:endParaRPr sz="1300">
              <a:latin typeface="Lato Light"/>
              <a:ea typeface="Lato Light"/>
              <a:cs typeface="Lato Light"/>
              <a:sym typeface="Lato Light"/>
            </a:endParaRPr>
          </a:p>
        </p:txBody>
      </p:sp>
      <p:sp>
        <p:nvSpPr>
          <p:cNvPr id="137" name="Google Shape;137;p25"/>
          <p:cNvSpPr/>
          <p:nvPr/>
        </p:nvSpPr>
        <p:spPr>
          <a:xfrm>
            <a:off x="6314125" y="3523525"/>
            <a:ext cx="18831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Light"/>
                <a:ea typeface="Lato Light"/>
                <a:cs typeface="Lato Light"/>
                <a:sym typeface="Lato Light"/>
              </a:rPr>
              <a:t>Private Contents</a:t>
            </a:r>
            <a:br>
              <a:rPr lang="en" sz="1000">
                <a:latin typeface="Lato Light"/>
                <a:ea typeface="Lato Light"/>
                <a:cs typeface="Lato Light"/>
                <a:sym typeface="Lato Light"/>
              </a:rPr>
            </a:br>
            <a:r>
              <a:rPr lang="en" sz="1000">
                <a:latin typeface="Lato Light"/>
                <a:ea typeface="Lato Light"/>
                <a:cs typeface="Lato Light"/>
                <a:sym typeface="Lato Light"/>
              </a:rPr>
              <a:t>Diaries, Private Blogs, etc.</a:t>
            </a:r>
            <a:endParaRPr sz="1000">
              <a:latin typeface="Lato Light"/>
              <a:ea typeface="Lato Light"/>
              <a:cs typeface="Lato Light"/>
              <a:sym typeface="Lato Light"/>
            </a:endParaRPr>
          </a:p>
        </p:txBody>
      </p:sp>
      <p:sp>
        <p:nvSpPr>
          <p:cNvPr id="138" name="Google Shape;138;p25"/>
          <p:cNvSpPr txBox="1"/>
          <p:nvPr/>
        </p:nvSpPr>
        <p:spPr>
          <a:xfrm>
            <a:off x="572375" y="1292200"/>
            <a:ext cx="776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Light"/>
                <a:ea typeface="Lato Light"/>
                <a:cs typeface="Lato Light"/>
                <a:sym typeface="Lato Light"/>
              </a:rPr>
              <a:t>Our survey shows that 87.5% of respondents want to leave their </a:t>
            </a:r>
            <a:r>
              <a:rPr lang="en" sz="1500">
                <a:solidFill>
                  <a:srgbClr val="A61C00"/>
                </a:solidFill>
                <a:latin typeface="Lato Light"/>
                <a:ea typeface="Lato Light"/>
                <a:cs typeface="Lato Light"/>
                <a:sym typeface="Lato Light"/>
              </a:rPr>
              <a:t>life stories</a:t>
            </a:r>
            <a:r>
              <a:rPr lang="en" sz="1500">
                <a:latin typeface="Lato Light"/>
                <a:ea typeface="Lato Light"/>
                <a:cs typeface="Lato Light"/>
                <a:sym typeface="Lato Light"/>
              </a:rPr>
              <a:t> and </a:t>
            </a:r>
            <a:r>
              <a:rPr lang="en" sz="1500">
                <a:solidFill>
                  <a:srgbClr val="A61C00"/>
                </a:solidFill>
                <a:latin typeface="Lato Light"/>
                <a:ea typeface="Lato Light"/>
                <a:cs typeface="Lato Light"/>
                <a:sym typeface="Lato Light"/>
              </a:rPr>
              <a:t>philosophical</a:t>
            </a:r>
            <a:r>
              <a:rPr lang="en" sz="1500">
                <a:solidFill>
                  <a:srgbClr val="A61C00"/>
                </a:solidFill>
                <a:latin typeface="Lato Light"/>
                <a:ea typeface="Lato Light"/>
                <a:cs typeface="Lato Light"/>
                <a:sym typeface="Lato Light"/>
              </a:rPr>
              <a:t> views </a:t>
            </a:r>
            <a:r>
              <a:rPr lang="en" sz="1500">
                <a:latin typeface="Lato Light"/>
                <a:ea typeface="Lato Light"/>
                <a:cs typeface="Lato Light"/>
                <a:sym typeface="Lato Light"/>
              </a:rPr>
              <a:t>about life to their loved ones.</a:t>
            </a:r>
            <a:endParaRPr sz="1500">
              <a:latin typeface="Lato Light"/>
              <a:ea typeface="Lato Light"/>
              <a:cs typeface="Lato Light"/>
              <a:sym typeface="Lato Light"/>
            </a:endParaRPr>
          </a:p>
        </p:txBody>
      </p:sp>
      <p:grpSp>
        <p:nvGrpSpPr>
          <p:cNvPr id="139" name="Google Shape;139;p25"/>
          <p:cNvGrpSpPr/>
          <p:nvPr/>
        </p:nvGrpSpPr>
        <p:grpSpPr>
          <a:xfrm>
            <a:off x="665495" y="2780851"/>
            <a:ext cx="3310427" cy="666463"/>
            <a:chOff x="842675" y="770750"/>
            <a:chExt cx="5580625" cy="1123504"/>
          </a:xfrm>
        </p:grpSpPr>
        <p:pic>
          <p:nvPicPr>
            <p:cNvPr id="140" name="Google Shape;140;p25"/>
            <p:cNvPicPr preferRelativeResize="0"/>
            <p:nvPr/>
          </p:nvPicPr>
          <p:blipFill>
            <a:blip r:embed="rId3">
              <a:alphaModFix/>
            </a:blip>
            <a:stretch>
              <a:fillRect/>
            </a:stretch>
          </p:blipFill>
          <p:spPr>
            <a:xfrm>
              <a:off x="842675" y="770754"/>
              <a:ext cx="1997100" cy="1123500"/>
            </a:xfrm>
            <a:prstGeom prst="roundRect">
              <a:avLst>
                <a:gd fmla="val 4372" name="adj"/>
              </a:avLst>
            </a:prstGeom>
            <a:noFill/>
            <a:ln>
              <a:noFill/>
            </a:ln>
          </p:spPr>
        </p:pic>
        <p:pic>
          <p:nvPicPr>
            <p:cNvPr id="141" name="Google Shape;141;p25"/>
            <p:cNvPicPr preferRelativeResize="0"/>
            <p:nvPr/>
          </p:nvPicPr>
          <p:blipFill>
            <a:blip r:embed="rId4">
              <a:alphaModFix/>
            </a:blip>
            <a:stretch>
              <a:fillRect/>
            </a:stretch>
          </p:blipFill>
          <p:spPr>
            <a:xfrm>
              <a:off x="2863788" y="770750"/>
              <a:ext cx="1684200" cy="1123500"/>
            </a:xfrm>
            <a:prstGeom prst="roundRect">
              <a:avLst>
                <a:gd fmla="val 5474" name="adj"/>
              </a:avLst>
            </a:prstGeom>
            <a:noFill/>
            <a:ln>
              <a:noFill/>
            </a:ln>
          </p:spPr>
        </p:pic>
        <p:pic>
          <p:nvPicPr>
            <p:cNvPr id="142" name="Google Shape;142;p25"/>
            <p:cNvPicPr preferRelativeResize="0"/>
            <p:nvPr/>
          </p:nvPicPr>
          <p:blipFill>
            <a:blip r:embed="rId5">
              <a:alphaModFix/>
            </a:blip>
            <a:stretch>
              <a:fillRect/>
            </a:stretch>
          </p:blipFill>
          <p:spPr>
            <a:xfrm>
              <a:off x="4572000" y="770750"/>
              <a:ext cx="1851300" cy="1123500"/>
            </a:xfrm>
            <a:prstGeom prst="roundRect">
              <a:avLst>
                <a:gd fmla="val 6469" name="adj"/>
              </a:avLst>
            </a:prstGeom>
            <a:noFill/>
            <a:ln>
              <a:noFill/>
            </a:ln>
          </p:spPr>
        </p:pic>
      </p:grpSp>
      <p:sp>
        <p:nvSpPr>
          <p:cNvPr id="143" name="Google Shape;143;p25"/>
          <p:cNvSpPr txBox="1"/>
          <p:nvPr>
            <p:ph idx="4294967295" type="title"/>
          </p:nvPr>
        </p:nvSpPr>
        <p:spPr>
          <a:xfrm>
            <a:off x="311700" y="222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First-Person Contents Only</a:t>
            </a:r>
            <a:endParaRPr/>
          </a:p>
        </p:txBody>
      </p:sp>
      <p:sp>
        <p:nvSpPr>
          <p:cNvPr id="144" name="Google Shape;144;p25"/>
          <p:cNvSpPr txBox="1"/>
          <p:nvPr/>
        </p:nvSpPr>
        <p:spPr>
          <a:xfrm>
            <a:off x="665525" y="2017050"/>
            <a:ext cx="3379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Lato Light"/>
                <a:ea typeface="Lato Light"/>
                <a:cs typeface="Lato Light"/>
                <a:sym typeface="Lato Light"/>
              </a:rPr>
              <a:t>Public Figures</a:t>
            </a:r>
            <a:br>
              <a:rPr lang="en" sz="2300">
                <a:latin typeface="Lato Light"/>
                <a:ea typeface="Lato Light"/>
                <a:cs typeface="Lato Light"/>
                <a:sym typeface="Lato Light"/>
              </a:rPr>
            </a:br>
            <a:r>
              <a:rPr lang="en" sz="1200">
                <a:solidFill>
                  <a:schemeClr val="dk1"/>
                </a:solidFill>
                <a:latin typeface="Lato Light"/>
                <a:ea typeface="Lato Light"/>
                <a:cs typeface="Lato Light"/>
                <a:sym typeface="Lato Light"/>
              </a:rPr>
              <a:t>E.g.Kobe Bryant, Conrad Anker, Luis Khan</a:t>
            </a:r>
            <a:endParaRPr sz="2300">
              <a:latin typeface="Lato Light"/>
              <a:ea typeface="Lato Light"/>
              <a:cs typeface="Lato Light"/>
              <a:sym typeface="Lato Light"/>
            </a:endParaRPr>
          </a:p>
        </p:txBody>
      </p:sp>
      <p:sp>
        <p:nvSpPr>
          <p:cNvPr id="145" name="Google Shape;145;p25"/>
          <p:cNvSpPr txBox="1"/>
          <p:nvPr/>
        </p:nvSpPr>
        <p:spPr>
          <a:xfrm>
            <a:off x="5287925" y="2017050"/>
            <a:ext cx="3379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Lato Light"/>
                <a:ea typeface="Lato Light"/>
                <a:cs typeface="Lato Light"/>
                <a:sym typeface="Lato Light"/>
              </a:rPr>
              <a:t>Others</a:t>
            </a:r>
            <a:br>
              <a:rPr lang="en" sz="2300">
                <a:latin typeface="Lato Light"/>
                <a:ea typeface="Lato Light"/>
                <a:cs typeface="Lato Light"/>
                <a:sym typeface="Lato Light"/>
              </a:rPr>
            </a:br>
            <a:r>
              <a:rPr lang="en" sz="1200">
                <a:latin typeface="Lato Light"/>
                <a:ea typeface="Lato Light"/>
                <a:cs typeface="Lato Light"/>
                <a:sym typeface="Lato Light"/>
              </a:rPr>
              <a:t>E.g. Tim, Robert</a:t>
            </a:r>
            <a:endParaRPr sz="1200">
              <a:latin typeface="Lato Light"/>
              <a:ea typeface="Lato Light"/>
              <a:cs typeface="Lato Light"/>
              <a:sym typeface="La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32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51" name="Google Shape;151;p26"/>
          <p:cNvSpPr txBox="1"/>
          <p:nvPr/>
        </p:nvSpPr>
        <p:spPr>
          <a:xfrm>
            <a:off x="311700" y="4417525"/>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Question: </a:t>
            </a:r>
            <a:r>
              <a:rPr b="1" lang="en">
                <a:latin typeface="Lato"/>
                <a:ea typeface="Lato"/>
                <a:cs typeface="Lato"/>
                <a:sym typeface="Lato"/>
              </a:rPr>
              <a:t>How much curated high-quality data </a:t>
            </a:r>
            <a:r>
              <a:rPr lang="en">
                <a:latin typeface="Lato Light"/>
                <a:ea typeface="Lato Light"/>
                <a:cs typeface="Lato Light"/>
                <a:sym typeface="Lato Light"/>
              </a:rPr>
              <a:t>(vetted by humans) is enough to emulate a person’s likeness?</a:t>
            </a:r>
            <a:endParaRPr>
              <a:latin typeface="Lato Light"/>
              <a:ea typeface="Lato Light"/>
              <a:cs typeface="Lato Light"/>
              <a:sym typeface="Lato Light"/>
            </a:endParaRPr>
          </a:p>
        </p:txBody>
      </p:sp>
      <p:graphicFrame>
        <p:nvGraphicFramePr>
          <p:cNvPr id="152" name="Google Shape;152;p26"/>
          <p:cNvGraphicFramePr/>
          <p:nvPr/>
        </p:nvGraphicFramePr>
        <p:xfrm>
          <a:off x="2501525" y="1040750"/>
          <a:ext cx="3000000" cy="3000000"/>
        </p:xfrm>
        <a:graphic>
          <a:graphicData uri="http://schemas.openxmlformats.org/drawingml/2006/table">
            <a:tbl>
              <a:tblPr>
                <a:noFill/>
                <a:tableStyleId>{2A292109-DA79-4E9D-AA02-C0C3D0D1B6C0}</a:tableStyleId>
              </a:tblPr>
              <a:tblGrid>
                <a:gridCol w="1496550"/>
                <a:gridCol w="2143325"/>
                <a:gridCol w="951750"/>
                <a:gridCol w="1356600"/>
              </a:tblGrid>
              <a:tr h="471425">
                <a:tc>
                  <a:txBody>
                    <a:bodyPr/>
                    <a:lstStyle/>
                    <a:p>
                      <a:pPr indent="0" lvl="0" marL="0" rtl="0" algn="l">
                        <a:spcBef>
                          <a:spcPts val="0"/>
                        </a:spcBef>
                        <a:spcAft>
                          <a:spcPts val="0"/>
                        </a:spcAft>
                        <a:buNone/>
                      </a:pPr>
                      <a:r>
                        <a:rPr lang="en">
                          <a:latin typeface="Lato Light"/>
                          <a:ea typeface="Lato Light"/>
                          <a:cs typeface="Lato Light"/>
                          <a:sym typeface="Lato Light"/>
                        </a:rPr>
                        <a:t>Person</a:t>
                      </a:r>
                      <a:endParaRPr>
                        <a:latin typeface="Lato Light"/>
                        <a:ea typeface="Lato Light"/>
                        <a:cs typeface="Lato Light"/>
                        <a:sym typeface="Lato Light"/>
                      </a:endParaRPr>
                    </a:p>
                  </a:txBody>
                  <a:tcPr marT="91425" marB="91425" marR="91425" marL="91425"/>
                </a:tc>
                <a:tc>
                  <a:txBody>
                    <a:bodyPr/>
                    <a:lstStyle/>
                    <a:p>
                      <a:pPr indent="0" lvl="0" marL="0" rtl="0" algn="l">
                        <a:spcBef>
                          <a:spcPts val="0"/>
                        </a:spcBef>
                        <a:spcAft>
                          <a:spcPts val="0"/>
                        </a:spcAft>
                        <a:buNone/>
                      </a:pPr>
                      <a:r>
                        <a:rPr lang="en">
                          <a:latin typeface="Lato Light"/>
                          <a:ea typeface="Lato Light"/>
                          <a:cs typeface="Lato Light"/>
                          <a:sym typeface="Lato Light"/>
                        </a:rPr>
                        <a:t>Data Source</a:t>
                      </a:r>
                      <a:endParaRPr>
                        <a:latin typeface="Lato Light"/>
                        <a:ea typeface="Lato Light"/>
                        <a:cs typeface="Lato Light"/>
                        <a:sym typeface="Lato Light"/>
                      </a:endParaRPr>
                    </a:p>
                  </a:txBody>
                  <a:tcPr marT="91425" marB="91425" marR="91425" marL="91425"/>
                </a:tc>
                <a:tc>
                  <a:txBody>
                    <a:bodyPr/>
                    <a:lstStyle/>
                    <a:p>
                      <a:pPr indent="0" lvl="0" marL="0" rtl="0" algn="l">
                        <a:spcBef>
                          <a:spcPts val="0"/>
                        </a:spcBef>
                        <a:spcAft>
                          <a:spcPts val="0"/>
                        </a:spcAft>
                        <a:buNone/>
                      </a:pPr>
                      <a:r>
                        <a:rPr lang="en">
                          <a:latin typeface="Lato Light"/>
                          <a:ea typeface="Lato Light"/>
                          <a:cs typeface="Lato Light"/>
                          <a:sym typeface="Lato Light"/>
                        </a:rPr>
                        <a:t>Data size</a:t>
                      </a:r>
                      <a:endParaRPr>
                        <a:latin typeface="Lato Light"/>
                        <a:ea typeface="Lato Light"/>
                        <a:cs typeface="Lato Light"/>
                        <a:sym typeface="Lato Light"/>
                      </a:endParaRPr>
                    </a:p>
                  </a:txBody>
                  <a:tcPr marT="91425" marB="91425" marR="91425" marL="91425"/>
                </a:tc>
                <a:tc>
                  <a:txBody>
                    <a:bodyPr/>
                    <a:lstStyle/>
                    <a:p>
                      <a:pPr indent="0" lvl="0" marL="0" rtl="0" algn="l">
                        <a:spcBef>
                          <a:spcPts val="0"/>
                        </a:spcBef>
                        <a:spcAft>
                          <a:spcPts val="0"/>
                        </a:spcAft>
                        <a:buNone/>
                      </a:pPr>
                      <a:r>
                        <a:rPr lang="en">
                          <a:latin typeface="Lato Light"/>
                          <a:ea typeface="Lato Light"/>
                          <a:cs typeface="Lato Light"/>
                          <a:sym typeface="Lato Light"/>
                        </a:rPr>
                        <a:t>Length of data</a:t>
                      </a:r>
                      <a:endParaRPr>
                        <a:latin typeface="Lato Light"/>
                        <a:ea typeface="Lato Light"/>
                        <a:cs typeface="Lato Light"/>
                        <a:sym typeface="Lato Light"/>
                      </a:endParaRPr>
                    </a:p>
                  </a:txBody>
                  <a:tcPr marT="91425" marB="91425" marR="91425" marL="91425"/>
                </a:tc>
              </a:tr>
              <a:tr h="1211675">
                <a:tc>
                  <a:txBody>
                    <a:bodyPr/>
                    <a:lstStyle/>
                    <a:p>
                      <a:pPr indent="0" lvl="0" marL="0" rtl="0" algn="l">
                        <a:spcBef>
                          <a:spcPts val="0"/>
                        </a:spcBef>
                        <a:spcAft>
                          <a:spcPts val="0"/>
                        </a:spcAft>
                        <a:buNone/>
                      </a:pPr>
                      <a:r>
                        <a:rPr lang="en">
                          <a:latin typeface="Lato"/>
                          <a:ea typeface="Lato"/>
                          <a:cs typeface="Lato"/>
                          <a:sym typeface="Lato"/>
                        </a:rPr>
                        <a:t>Alex Honnold</a:t>
                      </a:r>
                      <a:endParaRPr>
                        <a:latin typeface="Lato"/>
                        <a:ea typeface="Lato"/>
                        <a:cs typeface="Lato"/>
                        <a:sym typeface="Lato"/>
                      </a:endParaRPr>
                    </a:p>
                    <a:p>
                      <a:pPr indent="0" lvl="0" marL="0" rtl="0" algn="l">
                        <a:spcBef>
                          <a:spcPts val="0"/>
                        </a:spcBef>
                        <a:spcAft>
                          <a:spcPts val="0"/>
                        </a:spcAft>
                        <a:buNone/>
                      </a:pPr>
                      <a:r>
                        <a:rPr i="1" lang="en" sz="1500">
                          <a:solidFill>
                            <a:srgbClr val="434343"/>
                          </a:solidFill>
                          <a:latin typeface="Lato Light"/>
                          <a:ea typeface="Lato Light"/>
                          <a:cs typeface="Lato Light"/>
                          <a:sym typeface="Lato Light"/>
                        </a:rPr>
                        <a:t>P</a:t>
                      </a:r>
                      <a:r>
                        <a:rPr i="1" lang="en" sz="1500">
                          <a:solidFill>
                            <a:srgbClr val="434343"/>
                          </a:solidFill>
                          <a:latin typeface="Lato Light"/>
                          <a:ea typeface="Lato Light"/>
                          <a:cs typeface="Lato Light"/>
                          <a:sym typeface="Lato Light"/>
                        </a:rPr>
                        <a:t>rofessional rock climber</a:t>
                      </a:r>
                      <a:endParaRPr i="1" sz="1500">
                        <a:solidFill>
                          <a:srgbClr val="434343"/>
                        </a:solidFill>
                        <a:latin typeface="Lato Light"/>
                        <a:ea typeface="Lato Light"/>
                        <a:cs typeface="Lato Light"/>
                        <a:sym typeface="Lato Light"/>
                      </a:endParaRPr>
                    </a:p>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tc>
                <a:tc>
                  <a:txBody>
                    <a:bodyPr/>
                    <a:lstStyle/>
                    <a:p>
                      <a:pPr indent="0" lvl="0" marL="0" rtl="0" algn="l">
                        <a:spcBef>
                          <a:spcPts val="0"/>
                        </a:spcBef>
                        <a:spcAft>
                          <a:spcPts val="0"/>
                        </a:spcAft>
                        <a:buNone/>
                      </a:pPr>
                      <a:r>
                        <a:rPr lang="en">
                          <a:latin typeface="Lato Light"/>
                          <a:ea typeface="Lato Light"/>
                          <a:cs typeface="Lato Light"/>
                          <a:sym typeface="Lato Light"/>
                        </a:rPr>
                        <a:t>Videos: Tedtalk (1), Youtube interviews (3).</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Book: Alone on the Wall</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Movie: Free Solo</a:t>
                      </a:r>
                      <a:endParaRPr>
                        <a:latin typeface="Lato Light"/>
                        <a:ea typeface="Lato Light"/>
                        <a:cs typeface="Lato Light"/>
                        <a:sym typeface="Lato Light"/>
                      </a:endParaRPr>
                    </a:p>
                  </a:txBody>
                  <a:tcPr marT="91425" marB="91425" marR="91425" marL="91425"/>
                </a:tc>
                <a:tc>
                  <a:txBody>
                    <a:bodyPr/>
                    <a:lstStyle/>
                    <a:p>
                      <a:pPr indent="0" lvl="0" marL="0" rtl="0" algn="l">
                        <a:spcBef>
                          <a:spcPts val="0"/>
                        </a:spcBef>
                        <a:spcAft>
                          <a:spcPts val="0"/>
                        </a:spcAft>
                        <a:buNone/>
                      </a:pPr>
                      <a:r>
                        <a:rPr lang="en"/>
                        <a:t>364KB</a:t>
                      </a:r>
                      <a:endParaRPr/>
                    </a:p>
                  </a:txBody>
                  <a:tcPr marT="91425" marB="91425" marR="91425" marL="91425"/>
                </a:tc>
                <a:tc>
                  <a:txBody>
                    <a:bodyPr/>
                    <a:lstStyle/>
                    <a:p>
                      <a:pPr indent="0" lvl="0" marL="0" rtl="0" algn="l">
                        <a:spcBef>
                          <a:spcPts val="0"/>
                        </a:spcBef>
                        <a:spcAft>
                          <a:spcPts val="0"/>
                        </a:spcAft>
                        <a:buNone/>
                      </a:pPr>
                      <a:r>
                        <a:rPr lang="en"/>
                        <a:t>~10hr11</a:t>
                      </a:r>
                      <a:endParaRPr/>
                    </a:p>
                  </a:txBody>
                  <a:tcPr marT="91425" marB="91425" marR="91425" marL="91425"/>
                </a:tc>
              </a:tr>
              <a:tr h="1436275">
                <a:tc>
                  <a:txBody>
                    <a:bodyPr/>
                    <a:lstStyle/>
                    <a:p>
                      <a:pPr indent="0" lvl="0" marL="0" rtl="0" algn="l">
                        <a:spcBef>
                          <a:spcPts val="0"/>
                        </a:spcBef>
                        <a:spcAft>
                          <a:spcPts val="0"/>
                        </a:spcAft>
                        <a:buNone/>
                      </a:pPr>
                      <a:r>
                        <a:rPr lang="en">
                          <a:latin typeface="Lato"/>
                          <a:ea typeface="Lato"/>
                          <a:cs typeface="Lato"/>
                          <a:sym typeface="Lato"/>
                        </a:rPr>
                        <a:t>Robert Louka</a:t>
                      </a:r>
                      <a:endParaRPr>
                        <a:latin typeface="Lato"/>
                        <a:ea typeface="Lato"/>
                        <a:cs typeface="Lato"/>
                        <a:sym typeface="Lato"/>
                      </a:endParaRPr>
                    </a:p>
                    <a:p>
                      <a:pPr indent="0" lvl="0" marL="0" rtl="0" algn="l">
                        <a:spcBef>
                          <a:spcPts val="0"/>
                        </a:spcBef>
                        <a:spcAft>
                          <a:spcPts val="0"/>
                        </a:spcAft>
                        <a:buNone/>
                      </a:pPr>
                      <a:r>
                        <a:rPr i="1" lang="en">
                          <a:latin typeface="Lato Light"/>
                          <a:ea typeface="Lato Light"/>
                          <a:cs typeface="Lato Light"/>
                          <a:sym typeface="Lato Light"/>
                        </a:rPr>
                        <a:t>Father</a:t>
                      </a:r>
                      <a:endParaRPr i="1">
                        <a:latin typeface="Lato Light"/>
                        <a:ea typeface="Lato Light"/>
                        <a:cs typeface="Lato Light"/>
                        <a:sym typeface="Lato Light"/>
                      </a:endParaRPr>
                    </a:p>
                  </a:txBody>
                  <a:tcPr marT="91425" marB="91425" marR="91425" marL="91425"/>
                </a:tc>
                <a:tc>
                  <a:txBody>
                    <a:bodyPr/>
                    <a:lstStyle/>
                    <a:p>
                      <a:pPr indent="0" lvl="0" marL="0" rtl="0" algn="l">
                        <a:spcBef>
                          <a:spcPts val="0"/>
                        </a:spcBef>
                        <a:spcAft>
                          <a:spcPts val="0"/>
                        </a:spcAft>
                        <a:buNone/>
                      </a:pPr>
                      <a:r>
                        <a:rPr lang="en">
                          <a:latin typeface="Lato Light"/>
                          <a:ea typeface="Lato Light"/>
                          <a:cs typeface="Lato Light"/>
                          <a:sym typeface="Lato Light"/>
                        </a:rPr>
                        <a:t>MemorAI </a:t>
                      </a:r>
                      <a:r>
                        <a:rPr lang="en">
                          <a:latin typeface="Lato Light"/>
                          <a:ea typeface="Lato Light"/>
                          <a:cs typeface="Lato Light"/>
                          <a:sym typeface="Lato Light"/>
                        </a:rPr>
                        <a:t>Interviews (2.5)</a:t>
                      </a:r>
                      <a:endParaRPr>
                        <a:latin typeface="Lato Light"/>
                        <a:ea typeface="Lato Light"/>
                        <a:cs typeface="Lato Light"/>
                        <a:sym typeface="Lato Ligh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Lato"/>
                          <a:ea typeface="Lato"/>
                          <a:cs typeface="Lato"/>
                          <a:sym typeface="Lato"/>
                        </a:rPr>
                        <a:t>114</a:t>
                      </a:r>
                      <a:r>
                        <a:rPr lang="en">
                          <a:latin typeface="Lato"/>
                          <a:ea typeface="Lato"/>
                          <a:cs typeface="Lato"/>
                          <a:sym typeface="Lato"/>
                        </a:rPr>
                        <a:t>KB</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~3hr18</a:t>
                      </a:r>
                      <a:endParaRPr>
                        <a:latin typeface="Lato"/>
                        <a:ea typeface="Lato"/>
                        <a:cs typeface="Lato"/>
                        <a:sym typeface="Lato"/>
                      </a:endParaRPr>
                    </a:p>
                  </a:txBody>
                  <a:tcPr marT="91425" marB="91425" marR="91425" marL="91425"/>
                </a:tc>
              </a:tr>
            </a:tbl>
          </a:graphicData>
        </a:graphic>
      </p:graphicFrame>
      <p:pic>
        <p:nvPicPr>
          <p:cNvPr id="153" name="Google Shape;153;p26"/>
          <p:cNvPicPr preferRelativeResize="0"/>
          <p:nvPr/>
        </p:nvPicPr>
        <p:blipFill>
          <a:blip r:embed="rId3">
            <a:alphaModFix/>
          </a:blip>
          <a:stretch>
            <a:fillRect/>
          </a:stretch>
        </p:blipFill>
        <p:spPr>
          <a:xfrm>
            <a:off x="848350" y="1207800"/>
            <a:ext cx="1314450" cy="1314450"/>
          </a:xfrm>
          <a:prstGeom prst="rect">
            <a:avLst/>
          </a:prstGeom>
          <a:noFill/>
          <a:ln>
            <a:noFill/>
          </a:ln>
        </p:spPr>
      </p:pic>
      <p:pic>
        <p:nvPicPr>
          <p:cNvPr id="154" name="Google Shape;154;p26"/>
          <p:cNvPicPr preferRelativeResize="0"/>
          <p:nvPr/>
        </p:nvPicPr>
        <p:blipFill>
          <a:blip r:embed="rId4">
            <a:alphaModFix/>
          </a:blip>
          <a:stretch>
            <a:fillRect/>
          </a:stretch>
        </p:blipFill>
        <p:spPr>
          <a:xfrm>
            <a:off x="824525" y="2788838"/>
            <a:ext cx="1362075" cy="1362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666666"/>
                </a:solidFill>
                <a:latin typeface="Lato"/>
                <a:ea typeface="Lato"/>
                <a:cs typeface="Lato"/>
                <a:sym typeface="Lato"/>
              </a:rPr>
              <a:t>Pipeline &amp; Models</a:t>
            </a:r>
            <a:endParaRPr sz="2400">
              <a:solidFill>
                <a:srgbClr val="666666"/>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258300" y="21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Architecture</a:t>
            </a:r>
            <a:endParaRPr/>
          </a:p>
        </p:txBody>
      </p:sp>
      <p:pic>
        <p:nvPicPr>
          <p:cNvPr id="165" name="Google Shape;165;p28"/>
          <p:cNvPicPr preferRelativeResize="0"/>
          <p:nvPr/>
        </p:nvPicPr>
        <p:blipFill>
          <a:blip r:embed="rId4">
            <a:alphaModFix/>
          </a:blip>
          <a:stretch>
            <a:fillRect/>
          </a:stretch>
        </p:blipFill>
        <p:spPr>
          <a:xfrm>
            <a:off x="927450" y="859425"/>
            <a:ext cx="7561768" cy="4054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217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 and Processing</a:t>
            </a:r>
            <a:endParaRPr/>
          </a:p>
        </p:txBody>
      </p:sp>
      <p:sp>
        <p:nvSpPr>
          <p:cNvPr id="171" name="Google Shape;171;p29"/>
          <p:cNvSpPr txBox="1"/>
          <p:nvPr/>
        </p:nvSpPr>
        <p:spPr>
          <a:xfrm>
            <a:off x="311700" y="875700"/>
            <a:ext cx="3260400" cy="4340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Light"/>
              <a:buAutoNum type="arabicPeriod"/>
            </a:pPr>
            <a:r>
              <a:rPr b="1" lang="en" sz="1600">
                <a:latin typeface="Lato"/>
                <a:ea typeface="Lato"/>
                <a:cs typeface="Lato"/>
                <a:sym typeface="Lato"/>
              </a:rPr>
              <a:t>Scrape </a:t>
            </a:r>
            <a:r>
              <a:rPr lang="en" sz="1600">
                <a:latin typeface="Lato Light"/>
                <a:ea typeface="Lato Light"/>
                <a:cs typeface="Lato Light"/>
                <a:sym typeface="Lato Light"/>
              </a:rPr>
              <a:t>data for Alex </a:t>
            </a:r>
            <a:endParaRPr sz="1600">
              <a:latin typeface="Lato Light"/>
              <a:ea typeface="Lato Light"/>
              <a:cs typeface="Lato Light"/>
              <a:sym typeface="Lato Light"/>
            </a:endParaRPr>
          </a:p>
          <a:p>
            <a:pPr indent="0" lvl="0" marL="457200" rtl="0" algn="l">
              <a:spcBef>
                <a:spcPts val="0"/>
              </a:spcBef>
              <a:spcAft>
                <a:spcPts val="0"/>
              </a:spcAft>
              <a:buNone/>
            </a:pPr>
            <a:r>
              <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AutoNum type="arabicPeriod"/>
            </a:pPr>
            <a:r>
              <a:rPr b="1" lang="en" sz="1600">
                <a:latin typeface="Lato"/>
                <a:ea typeface="Lato"/>
                <a:cs typeface="Lato"/>
                <a:sym typeface="Lato"/>
              </a:rPr>
              <a:t>Interview </a:t>
            </a:r>
            <a:r>
              <a:rPr lang="en" sz="1600">
                <a:latin typeface="Lato Light"/>
                <a:ea typeface="Lato Light"/>
                <a:cs typeface="Lato Light"/>
                <a:sym typeface="Lato Light"/>
              </a:rPr>
              <a:t>Robert </a:t>
            </a:r>
            <a:endParaRPr sz="1600">
              <a:latin typeface="Lato Light"/>
              <a:ea typeface="Lato Light"/>
              <a:cs typeface="Lato Light"/>
              <a:sym typeface="Lato Light"/>
            </a:endParaRPr>
          </a:p>
          <a:p>
            <a:pPr indent="0" lvl="0" marL="457200" rtl="0" algn="l">
              <a:spcBef>
                <a:spcPts val="0"/>
              </a:spcBef>
              <a:spcAft>
                <a:spcPts val="0"/>
              </a:spcAft>
              <a:buNone/>
            </a:pPr>
            <a:r>
              <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AutoNum type="arabicPeriod"/>
            </a:pPr>
            <a:r>
              <a:rPr b="1" lang="en" sz="1600">
                <a:latin typeface="Lato"/>
                <a:ea typeface="Lato"/>
                <a:cs typeface="Lato"/>
                <a:sym typeface="Lato"/>
              </a:rPr>
              <a:t>Transcribe </a:t>
            </a:r>
            <a:r>
              <a:rPr lang="en" sz="1600">
                <a:latin typeface="Lato Light"/>
                <a:ea typeface="Lato Light"/>
                <a:cs typeface="Lato Light"/>
                <a:sym typeface="Lato Light"/>
              </a:rPr>
              <a:t>recordings </a:t>
            </a:r>
            <a:endParaRPr sz="1600">
              <a:latin typeface="Lato Light"/>
              <a:ea typeface="Lato Light"/>
              <a:cs typeface="Lato Light"/>
              <a:sym typeface="Lato Light"/>
            </a:endParaRPr>
          </a:p>
          <a:p>
            <a:pPr indent="0" lvl="0" marL="457200" rtl="0" algn="l">
              <a:spcBef>
                <a:spcPts val="0"/>
              </a:spcBef>
              <a:spcAft>
                <a:spcPts val="0"/>
              </a:spcAft>
              <a:buNone/>
            </a:pPr>
            <a:r>
              <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AutoNum type="arabicPeriod"/>
            </a:pPr>
            <a:r>
              <a:rPr b="1" lang="en" sz="1600">
                <a:latin typeface="Lato"/>
                <a:ea typeface="Lato"/>
                <a:cs typeface="Lato"/>
                <a:sym typeface="Lato"/>
              </a:rPr>
              <a:t>Remove </a:t>
            </a:r>
            <a:r>
              <a:rPr lang="en" sz="1600">
                <a:latin typeface="Lato Light"/>
                <a:ea typeface="Lato Light"/>
                <a:cs typeface="Lato Light"/>
                <a:sym typeface="Lato Light"/>
              </a:rPr>
              <a:t>incorrect punctuations, capitalizations, extra words</a:t>
            </a:r>
            <a:endParaRPr sz="1600">
              <a:latin typeface="Lato Light"/>
              <a:ea typeface="Lato Light"/>
              <a:cs typeface="Lato Light"/>
              <a:sym typeface="Lato Light"/>
            </a:endParaRPr>
          </a:p>
          <a:p>
            <a:pPr indent="0" lvl="0" marL="457200" rtl="0" algn="l">
              <a:spcBef>
                <a:spcPts val="0"/>
              </a:spcBef>
              <a:spcAft>
                <a:spcPts val="0"/>
              </a:spcAft>
              <a:buNone/>
            </a:pPr>
            <a:r>
              <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AutoNum type="arabicPeriod"/>
            </a:pPr>
            <a:r>
              <a:rPr b="1" lang="en" sz="1600">
                <a:latin typeface="Lato"/>
                <a:ea typeface="Lato"/>
                <a:cs typeface="Lato"/>
                <a:sym typeface="Lato"/>
              </a:rPr>
              <a:t>Replace </a:t>
            </a:r>
            <a:r>
              <a:rPr lang="en" sz="1600">
                <a:latin typeface="Lato Light"/>
                <a:ea typeface="Lato Light"/>
                <a:cs typeface="Lato Light"/>
                <a:sym typeface="Lato Light"/>
              </a:rPr>
              <a:t>incorrectly transcribed words, punctuations</a:t>
            </a:r>
            <a:endParaRPr sz="1600">
              <a:latin typeface="Lato Light"/>
              <a:ea typeface="Lato Light"/>
              <a:cs typeface="Lato Light"/>
              <a:sym typeface="Lato Light"/>
            </a:endParaRPr>
          </a:p>
          <a:p>
            <a:pPr indent="0" lvl="0" marL="457200" rtl="0" algn="l">
              <a:spcBef>
                <a:spcPts val="0"/>
              </a:spcBef>
              <a:spcAft>
                <a:spcPts val="0"/>
              </a:spcAft>
              <a:buNone/>
            </a:pPr>
            <a:r>
              <a:t/>
            </a:r>
            <a:endParaRPr sz="1600">
              <a:latin typeface="Lato Light"/>
              <a:ea typeface="Lato Light"/>
              <a:cs typeface="Lato Light"/>
              <a:sym typeface="Lato Light"/>
            </a:endParaRPr>
          </a:p>
          <a:p>
            <a:pPr indent="-330200" lvl="0" marL="457200" rtl="0" algn="l">
              <a:spcBef>
                <a:spcPts val="0"/>
              </a:spcBef>
              <a:spcAft>
                <a:spcPts val="0"/>
              </a:spcAft>
              <a:buSzPts val="1600"/>
              <a:buFont typeface="Lato Light"/>
              <a:buAutoNum type="arabicPeriod"/>
            </a:pPr>
            <a:r>
              <a:rPr b="1" lang="en" sz="1600">
                <a:latin typeface="Lato"/>
                <a:ea typeface="Lato"/>
                <a:cs typeface="Lato"/>
                <a:sym typeface="Lato"/>
              </a:rPr>
              <a:t>Join </a:t>
            </a:r>
            <a:r>
              <a:rPr lang="en" sz="1600">
                <a:latin typeface="Lato Light"/>
                <a:ea typeface="Lato Light"/>
                <a:cs typeface="Lato Light"/>
                <a:sym typeface="Lato Light"/>
              </a:rPr>
              <a:t>sentences to ensure each </a:t>
            </a:r>
            <a:r>
              <a:rPr lang="en" sz="1600">
                <a:solidFill>
                  <a:schemeClr val="dk1"/>
                </a:solidFill>
                <a:latin typeface="Lato Light"/>
                <a:ea typeface="Lato Light"/>
                <a:cs typeface="Lato Light"/>
                <a:sym typeface="Lato Light"/>
              </a:rPr>
              <a:t>complete </a:t>
            </a:r>
            <a:r>
              <a:rPr lang="en" sz="1600">
                <a:latin typeface="Lato Light"/>
                <a:ea typeface="Lato Light"/>
                <a:cs typeface="Lato Light"/>
                <a:sym typeface="Lato Light"/>
              </a:rPr>
              <a:t> thought</a:t>
            </a:r>
            <a:endParaRPr sz="1600">
              <a:latin typeface="Lato Light"/>
              <a:ea typeface="Lato Light"/>
              <a:cs typeface="Lato Light"/>
              <a:sym typeface="Lato Light"/>
            </a:endParaRPr>
          </a:p>
          <a:p>
            <a:pPr indent="0" lvl="0" marL="0" rtl="0" algn="l">
              <a:spcBef>
                <a:spcPts val="0"/>
              </a:spcBef>
              <a:spcAft>
                <a:spcPts val="0"/>
              </a:spcAft>
              <a:buNone/>
            </a:pPr>
            <a:r>
              <a:t/>
            </a:r>
            <a:endParaRPr>
              <a:latin typeface="Lato Light"/>
              <a:ea typeface="Lato Light"/>
              <a:cs typeface="Lato Light"/>
              <a:sym typeface="Lato Light"/>
            </a:endParaRPr>
          </a:p>
        </p:txBody>
      </p:sp>
      <p:pic>
        <p:nvPicPr>
          <p:cNvPr id="172" name="Google Shape;172;p29"/>
          <p:cNvPicPr preferRelativeResize="0"/>
          <p:nvPr/>
        </p:nvPicPr>
        <p:blipFill>
          <a:blip r:embed="rId3">
            <a:alphaModFix/>
          </a:blip>
          <a:stretch>
            <a:fillRect/>
          </a:stretch>
        </p:blipFill>
        <p:spPr>
          <a:xfrm>
            <a:off x="3750600" y="1729725"/>
            <a:ext cx="5133551" cy="168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217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 GPT3</a:t>
            </a:r>
            <a:endParaRPr/>
          </a:p>
        </p:txBody>
      </p:sp>
      <p:pic>
        <p:nvPicPr>
          <p:cNvPr id="178" name="Google Shape;178;p30"/>
          <p:cNvPicPr preferRelativeResize="0"/>
          <p:nvPr/>
        </p:nvPicPr>
        <p:blipFill>
          <a:blip r:embed="rId4">
            <a:alphaModFix/>
          </a:blip>
          <a:stretch>
            <a:fillRect/>
          </a:stretch>
        </p:blipFill>
        <p:spPr>
          <a:xfrm>
            <a:off x="5346550" y="287762"/>
            <a:ext cx="2564199" cy="4567973"/>
          </a:xfrm>
          <a:prstGeom prst="rect">
            <a:avLst/>
          </a:prstGeom>
          <a:noFill/>
          <a:ln>
            <a:noFill/>
          </a:ln>
        </p:spPr>
      </p:pic>
      <p:sp>
        <p:nvSpPr>
          <p:cNvPr id="179" name="Google Shape;179;p30"/>
          <p:cNvSpPr/>
          <p:nvPr/>
        </p:nvSpPr>
        <p:spPr>
          <a:xfrm>
            <a:off x="5060250" y="3101050"/>
            <a:ext cx="3136800" cy="18033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30"/>
          <p:cNvPicPr preferRelativeResize="0"/>
          <p:nvPr/>
        </p:nvPicPr>
        <p:blipFill>
          <a:blip r:embed="rId5">
            <a:alphaModFix/>
          </a:blip>
          <a:stretch>
            <a:fillRect/>
          </a:stretch>
        </p:blipFill>
        <p:spPr>
          <a:xfrm>
            <a:off x="1009263" y="2951918"/>
            <a:ext cx="3136800" cy="2004306"/>
          </a:xfrm>
          <a:prstGeom prst="rect">
            <a:avLst/>
          </a:prstGeom>
          <a:noFill/>
          <a:ln>
            <a:noFill/>
          </a:ln>
        </p:spPr>
      </p:pic>
      <p:pic>
        <p:nvPicPr>
          <p:cNvPr id="181" name="Google Shape;181;p30"/>
          <p:cNvPicPr preferRelativeResize="0"/>
          <p:nvPr/>
        </p:nvPicPr>
        <p:blipFill>
          <a:blip r:embed="rId6">
            <a:alphaModFix/>
          </a:blip>
          <a:stretch>
            <a:fillRect/>
          </a:stretch>
        </p:blipFill>
        <p:spPr>
          <a:xfrm>
            <a:off x="784236" y="868700"/>
            <a:ext cx="3737089" cy="2004299"/>
          </a:xfrm>
          <a:prstGeom prst="rect">
            <a:avLst/>
          </a:prstGeom>
          <a:noFill/>
          <a:ln>
            <a:noFill/>
          </a:ln>
        </p:spPr>
      </p:pic>
      <p:cxnSp>
        <p:nvCxnSpPr>
          <p:cNvPr id="182" name="Google Shape;182;p30"/>
          <p:cNvCxnSpPr>
            <a:stCxn id="179" idx="1"/>
            <a:endCxn id="183" idx="3"/>
          </p:cNvCxnSpPr>
          <p:nvPr/>
        </p:nvCxnSpPr>
        <p:spPr>
          <a:xfrm rot="10800000">
            <a:off x="4244550" y="3985300"/>
            <a:ext cx="815700" cy="17400"/>
          </a:xfrm>
          <a:prstGeom prst="straightConnector1">
            <a:avLst/>
          </a:prstGeom>
          <a:noFill/>
          <a:ln cap="flat" cmpd="sng" w="19050">
            <a:solidFill>
              <a:schemeClr val="dk2"/>
            </a:solidFill>
            <a:prstDash val="solid"/>
            <a:round/>
            <a:headEnd len="med" w="med" type="none"/>
            <a:tailEnd len="med" w="med" type="triangle"/>
          </a:ln>
        </p:spPr>
      </p:cxnSp>
      <p:sp>
        <p:nvSpPr>
          <p:cNvPr id="184" name="Google Shape;184;p30"/>
          <p:cNvSpPr/>
          <p:nvPr/>
        </p:nvSpPr>
        <p:spPr>
          <a:xfrm>
            <a:off x="2941300" y="1115275"/>
            <a:ext cx="1549800" cy="17577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30"/>
          <p:cNvCxnSpPr>
            <a:stCxn id="184" idx="3"/>
          </p:cNvCxnSpPr>
          <p:nvPr/>
        </p:nvCxnSpPr>
        <p:spPr>
          <a:xfrm>
            <a:off x="4491100" y="1994125"/>
            <a:ext cx="748500" cy="1041000"/>
          </a:xfrm>
          <a:prstGeom prst="bentConnector2">
            <a:avLst/>
          </a:prstGeom>
          <a:noFill/>
          <a:ln cap="flat" cmpd="sng" w="19050">
            <a:solidFill>
              <a:schemeClr val="dk2"/>
            </a:solidFill>
            <a:prstDash val="solid"/>
            <a:round/>
            <a:headEnd len="med" w="med" type="none"/>
            <a:tailEnd len="med" w="med" type="stealth"/>
          </a:ln>
        </p:spPr>
      </p:cxnSp>
      <p:sp>
        <p:nvSpPr>
          <p:cNvPr id="183" name="Google Shape;183;p30"/>
          <p:cNvSpPr/>
          <p:nvPr/>
        </p:nvSpPr>
        <p:spPr>
          <a:xfrm>
            <a:off x="910725" y="2951925"/>
            <a:ext cx="3333900" cy="20670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p:nvPr/>
        </p:nvSpPr>
        <p:spPr>
          <a:xfrm>
            <a:off x="5861650" y="1053975"/>
            <a:ext cx="3032400" cy="386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2484088" y="1053975"/>
            <a:ext cx="3187500" cy="386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242325" y="1053975"/>
            <a:ext cx="2051700" cy="386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txBox="1"/>
          <p:nvPr>
            <p:ph type="title"/>
          </p:nvPr>
        </p:nvSpPr>
        <p:spPr>
          <a:xfrm>
            <a:off x="311700" y="276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Fine-tuning &amp; Hyperparameters</a:t>
            </a:r>
            <a:endParaRPr/>
          </a:p>
        </p:txBody>
      </p:sp>
      <p:sp>
        <p:nvSpPr>
          <p:cNvPr id="194" name="Google Shape;194;p31"/>
          <p:cNvSpPr txBox="1"/>
          <p:nvPr>
            <p:ph idx="1" type="body"/>
          </p:nvPr>
        </p:nvSpPr>
        <p:spPr>
          <a:xfrm>
            <a:off x="5861650" y="1053975"/>
            <a:ext cx="2921100" cy="39192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500">
                <a:latin typeface="Lato"/>
                <a:ea typeface="Lato"/>
                <a:cs typeface="Lato"/>
                <a:sym typeface="Lato"/>
              </a:rPr>
              <a:t>Completion</a:t>
            </a:r>
            <a:r>
              <a:rPr lang="en" sz="1500">
                <a:latin typeface="Lato"/>
                <a:ea typeface="Lato"/>
                <a:cs typeface="Lato"/>
                <a:sym typeface="Lato"/>
              </a:rPr>
              <a:t> Parameters</a:t>
            </a:r>
            <a:endParaRPr sz="1500">
              <a:latin typeface="Lato"/>
              <a:ea typeface="Lato"/>
              <a:cs typeface="Lato"/>
              <a:sym typeface="Lato"/>
            </a:endParaRPr>
          </a:p>
          <a:p>
            <a:pPr indent="0" lvl="0" marL="0" rtl="0" algn="l">
              <a:lnSpc>
                <a:spcPct val="105000"/>
              </a:lnSpc>
              <a:spcBef>
                <a:spcPts val="1200"/>
              </a:spcBef>
              <a:spcAft>
                <a:spcPts val="0"/>
              </a:spcAft>
              <a:buNone/>
            </a:pPr>
            <a:r>
              <a:rPr lang="en" sz="1200">
                <a:latin typeface="Lato"/>
                <a:ea typeface="Lato"/>
                <a:cs typeface="Lato"/>
                <a:sym typeface="Lato"/>
              </a:rPr>
              <a:t>Engine:</a:t>
            </a:r>
            <a:r>
              <a:rPr lang="en" sz="1200"/>
              <a:t> Davinci, </a:t>
            </a:r>
            <a:r>
              <a:rPr lang="en" sz="1200">
                <a:latin typeface="Lato"/>
                <a:ea typeface="Lato"/>
                <a:cs typeface="Lato"/>
                <a:sym typeface="Lato"/>
              </a:rPr>
              <a:t>Curie</a:t>
            </a:r>
            <a:r>
              <a:rPr lang="en" sz="1200"/>
              <a:t>, Babbage, Ada</a:t>
            </a:r>
            <a:endParaRPr sz="1200"/>
          </a:p>
          <a:p>
            <a:pPr indent="0" lvl="0" marL="0" rtl="0" algn="l">
              <a:lnSpc>
                <a:spcPct val="105000"/>
              </a:lnSpc>
              <a:spcBef>
                <a:spcPts val="1200"/>
              </a:spcBef>
              <a:spcAft>
                <a:spcPts val="0"/>
              </a:spcAft>
              <a:buNone/>
            </a:pPr>
            <a:r>
              <a:rPr lang="en" sz="1200">
                <a:latin typeface="Lato"/>
                <a:ea typeface="Lato"/>
                <a:cs typeface="Lato"/>
                <a:sym typeface="Lato"/>
              </a:rPr>
              <a:t>Response </a:t>
            </a:r>
            <a:r>
              <a:rPr lang="en" sz="1200">
                <a:latin typeface="Lato"/>
                <a:ea typeface="Lato"/>
                <a:cs typeface="Lato"/>
                <a:sym typeface="Lato"/>
              </a:rPr>
              <a:t>length (</a:t>
            </a:r>
            <a:r>
              <a:rPr lang="en" sz="1200">
                <a:solidFill>
                  <a:schemeClr val="dk1"/>
                </a:solidFill>
              </a:rPr>
              <a:t>≤ 2048)</a:t>
            </a:r>
            <a:r>
              <a:rPr lang="en" sz="1200">
                <a:latin typeface="Lato"/>
                <a:ea typeface="Lato"/>
                <a:cs typeface="Lato"/>
                <a:sym typeface="Lato"/>
              </a:rPr>
              <a:t>: 512</a:t>
            </a:r>
            <a:endParaRPr sz="1200"/>
          </a:p>
          <a:p>
            <a:pPr indent="0" lvl="0" marL="0" rtl="0" algn="l">
              <a:lnSpc>
                <a:spcPct val="105000"/>
              </a:lnSpc>
              <a:spcBef>
                <a:spcPts val="1200"/>
              </a:spcBef>
              <a:spcAft>
                <a:spcPts val="0"/>
              </a:spcAft>
              <a:buNone/>
            </a:pPr>
            <a:r>
              <a:rPr lang="en" sz="1200">
                <a:latin typeface="Lato"/>
                <a:ea typeface="Lato"/>
                <a:cs typeface="Lato"/>
                <a:sym typeface="Lato"/>
              </a:rPr>
              <a:t>Temperature </a:t>
            </a:r>
            <a:r>
              <a:rPr lang="en" sz="1200"/>
              <a:t>(0-1)</a:t>
            </a:r>
            <a:r>
              <a:rPr lang="en" sz="1200">
                <a:latin typeface="Lato"/>
                <a:ea typeface="Lato"/>
                <a:cs typeface="Lato"/>
                <a:sym typeface="Lato"/>
              </a:rPr>
              <a:t>:  0.1</a:t>
            </a:r>
            <a:endParaRPr sz="1200"/>
          </a:p>
          <a:p>
            <a:pPr indent="0" lvl="0" marL="0" rtl="0" algn="l">
              <a:lnSpc>
                <a:spcPct val="105000"/>
              </a:lnSpc>
              <a:spcBef>
                <a:spcPts val="1200"/>
              </a:spcBef>
              <a:spcAft>
                <a:spcPts val="0"/>
              </a:spcAft>
              <a:buNone/>
            </a:pPr>
            <a:r>
              <a:rPr lang="en" sz="1200">
                <a:latin typeface="Lato"/>
                <a:ea typeface="Lato"/>
                <a:cs typeface="Lato"/>
                <a:sym typeface="Lato"/>
              </a:rPr>
              <a:t>Frequency penalty </a:t>
            </a:r>
            <a:r>
              <a:rPr lang="en" sz="1200"/>
              <a:t>(-2 - 2)</a:t>
            </a:r>
            <a:r>
              <a:rPr lang="en" sz="1200">
                <a:latin typeface="Lato"/>
                <a:ea typeface="Lato"/>
                <a:cs typeface="Lato"/>
                <a:sym typeface="Lato"/>
              </a:rPr>
              <a:t>: 1</a:t>
            </a:r>
            <a:endParaRPr sz="1200">
              <a:latin typeface="Lato"/>
              <a:ea typeface="Lato"/>
              <a:cs typeface="Lato"/>
              <a:sym typeface="Lato"/>
            </a:endParaRPr>
          </a:p>
          <a:p>
            <a:pPr indent="0" lvl="0" marL="0" rtl="0" algn="l">
              <a:lnSpc>
                <a:spcPct val="105000"/>
              </a:lnSpc>
              <a:spcBef>
                <a:spcPts val="1200"/>
              </a:spcBef>
              <a:spcAft>
                <a:spcPts val="0"/>
              </a:spcAft>
              <a:buNone/>
            </a:pPr>
            <a:r>
              <a:rPr lang="en" sz="1200">
                <a:latin typeface="Lato"/>
                <a:ea typeface="Lato"/>
                <a:cs typeface="Lato"/>
                <a:sym typeface="Lato"/>
              </a:rPr>
              <a:t>Presence penalty</a:t>
            </a:r>
            <a:r>
              <a:rPr lang="en" sz="1200"/>
              <a:t> </a:t>
            </a:r>
            <a:r>
              <a:rPr lang="en" sz="1200"/>
              <a:t>(-2 - 2)</a:t>
            </a:r>
            <a:r>
              <a:rPr lang="en" sz="1200">
                <a:latin typeface="Lato"/>
                <a:ea typeface="Lato"/>
                <a:cs typeface="Lato"/>
                <a:sym typeface="Lato"/>
              </a:rPr>
              <a:t>:</a:t>
            </a:r>
            <a:r>
              <a:rPr lang="en" sz="1200">
                <a:latin typeface="Lato"/>
                <a:ea typeface="Lato"/>
                <a:cs typeface="Lato"/>
                <a:sym typeface="Lato"/>
              </a:rPr>
              <a:t>: 1</a:t>
            </a:r>
            <a:endParaRPr sz="1200">
              <a:latin typeface="Lato"/>
              <a:ea typeface="Lato"/>
              <a:cs typeface="Lato"/>
              <a:sym typeface="Lato"/>
            </a:endParaRPr>
          </a:p>
          <a:p>
            <a:pPr indent="0" lvl="0" marL="0" rtl="0" algn="l">
              <a:lnSpc>
                <a:spcPct val="105000"/>
              </a:lnSpc>
              <a:spcBef>
                <a:spcPts val="1200"/>
              </a:spcBef>
              <a:spcAft>
                <a:spcPts val="0"/>
              </a:spcAft>
              <a:buNone/>
            </a:pPr>
            <a:r>
              <a:rPr lang="en" sz="1200">
                <a:latin typeface="Lato"/>
                <a:ea typeface="Lato"/>
                <a:cs typeface="Lato"/>
                <a:sym typeface="Lato"/>
              </a:rPr>
              <a:t>Stop </a:t>
            </a:r>
            <a:r>
              <a:rPr lang="en" sz="1200">
                <a:latin typeface="Lato"/>
                <a:ea typeface="Lato"/>
                <a:cs typeface="Lato"/>
                <a:sym typeface="Lato"/>
              </a:rPr>
              <a:t>sequences: [“ \###”]</a:t>
            </a:r>
            <a:endParaRPr sz="1200">
              <a:latin typeface="Lato"/>
              <a:ea typeface="Lato"/>
              <a:cs typeface="Lato"/>
              <a:sym typeface="Lato"/>
            </a:endParaRPr>
          </a:p>
          <a:p>
            <a:pPr indent="0" lvl="0" marL="0" rtl="0" algn="l">
              <a:lnSpc>
                <a:spcPct val="105000"/>
              </a:lnSpc>
              <a:spcBef>
                <a:spcPts val="1200"/>
              </a:spcBef>
              <a:spcAft>
                <a:spcPts val="1200"/>
              </a:spcAft>
              <a:buNone/>
            </a:pPr>
            <a:r>
              <a:rPr lang="en" sz="1200">
                <a:latin typeface="Lato"/>
                <a:ea typeface="Lato"/>
                <a:cs typeface="Lato"/>
                <a:sym typeface="Lato"/>
              </a:rPr>
              <a:t>Content filtering:</a:t>
            </a:r>
            <a:r>
              <a:rPr lang="en" sz="1200"/>
              <a:t> </a:t>
            </a:r>
            <a:r>
              <a:rPr lang="en" sz="1200">
                <a:latin typeface="Lato"/>
                <a:ea typeface="Lato"/>
                <a:cs typeface="Lato"/>
                <a:sym typeface="Lato"/>
              </a:rPr>
              <a:t>sensitive</a:t>
            </a:r>
            <a:r>
              <a:rPr lang="en" sz="1200"/>
              <a:t>, </a:t>
            </a:r>
            <a:r>
              <a:rPr lang="en" sz="1200">
                <a:latin typeface="Lato"/>
                <a:ea typeface="Lato"/>
                <a:cs typeface="Lato"/>
                <a:sym typeface="Lato"/>
              </a:rPr>
              <a:t>safe, </a:t>
            </a:r>
            <a:r>
              <a:rPr lang="en" sz="1200"/>
              <a:t>unsafe</a:t>
            </a:r>
            <a:endParaRPr sz="1200"/>
          </a:p>
        </p:txBody>
      </p:sp>
      <p:sp>
        <p:nvSpPr>
          <p:cNvPr id="195" name="Google Shape;195;p31"/>
          <p:cNvSpPr txBox="1"/>
          <p:nvPr/>
        </p:nvSpPr>
        <p:spPr>
          <a:xfrm>
            <a:off x="242450" y="1102925"/>
            <a:ext cx="2051700" cy="238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latin typeface="Lato"/>
                <a:ea typeface="Lato"/>
                <a:cs typeface="Lato"/>
                <a:sym typeface="Lato"/>
              </a:rPr>
              <a:t>Guideline</a:t>
            </a:r>
            <a:r>
              <a:rPr lang="en">
                <a:latin typeface="Lato Light"/>
                <a:ea typeface="Lato Light"/>
                <a:cs typeface="Lato Light"/>
                <a:sym typeface="Lato Light"/>
              </a:rPr>
              <a:t>: </a:t>
            </a:r>
            <a:endParaRPr>
              <a:latin typeface="Lato Light"/>
              <a:ea typeface="Lato Light"/>
              <a:cs typeface="Lato Light"/>
              <a:sym typeface="Lato Light"/>
            </a:endParaRPr>
          </a:p>
          <a:p>
            <a:pPr indent="0" lvl="0" marL="0" rtl="0" algn="l">
              <a:lnSpc>
                <a:spcPct val="150000"/>
              </a:lnSpc>
              <a:spcBef>
                <a:spcPts val="0"/>
              </a:spcBef>
              <a:spcAft>
                <a:spcPts val="0"/>
              </a:spcAft>
              <a:buNone/>
            </a:pPr>
            <a:r>
              <a:rPr lang="en">
                <a:latin typeface="Lato Light"/>
                <a:ea typeface="Lato Light"/>
                <a:cs typeface="Lato Light"/>
                <a:sym typeface="Lato Light"/>
              </a:rPr>
              <a:t>Open ended generation</a:t>
            </a:r>
            <a:endParaRPr>
              <a:latin typeface="Lato Light"/>
              <a:ea typeface="Lato Light"/>
              <a:cs typeface="Lato Light"/>
              <a:sym typeface="Lato Light"/>
            </a:endParaRPr>
          </a:p>
          <a:p>
            <a:pPr indent="0" lvl="0" marL="0" rtl="0" algn="l">
              <a:lnSpc>
                <a:spcPct val="150000"/>
              </a:lnSpc>
              <a:spcBef>
                <a:spcPts val="0"/>
              </a:spcBef>
              <a:spcAft>
                <a:spcPts val="0"/>
              </a:spcAft>
              <a:buNone/>
            </a:pPr>
            <a:r>
              <a:t/>
            </a:r>
            <a:endParaRPr>
              <a:latin typeface="Lato Light"/>
              <a:ea typeface="Lato Light"/>
              <a:cs typeface="Lato Light"/>
              <a:sym typeface="Lato Light"/>
            </a:endParaRPr>
          </a:p>
          <a:p>
            <a:pPr indent="0" lvl="0" marL="0" rtl="0" algn="l">
              <a:lnSpc>
                <a:spcPct val="150000"/>
              </a:lnSpc>
              <a:spcBef>
                <a:spcPts val="0"/>
              </a:spcBef>
              <a:spcAft>
                <a:spcPts val="0"/>
              </a:spcAft>
              <a:buNone/>
            </a:pPr>
            <a:r>
              <a:rPr lang="en" sz="1500">
                <a:latin typeface="Lato"/>
                <a:ea typeface="Lato"/>
                <a:cs typeface="Lato"/>
                <a:sym typeface="Lato"/>
              </a:rPr>
              <a:t>Case study: </a:t>
            </a:r>
            <a:endParaRPr sz="1500">
              <a:latin typeface="Lato"/>
              <a:ea typeface="Lato"/>
              <a:cs typeface="Lato"/>
              <a:sym typeface="Lato"/>
            </a:endParaRPr>
          </a:p>
          <a:p>
            <a:pPr indent="0" lvl="0" marL="0" rtl="0" algn="l">
              <a:lnSpc>
                <a:spcPct val="150000"/>
              </a:lnSpc>
              <a:spcBef>
                <a:spcPts val="0"/>
              </a:spcBef>
              <a:spcAft>
                <a:spcPts val="0"/>
              </a:spcAft>
              <a:buNone/>
            </a:pPr>
            <a:r>
              <a:rPr lang="en">
                <a:latin typeface="Lato Light"/>
                <a:ea typeface="Lato Light"/>
                <a:cs typeface="Lato Light"/>
                <a:sym typeface="Lato Light"/>
              </a:rPr>
              <a:t>Maintaining a company voice</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	</a:t>
            </a:r>
            <a:endParaRPr>
              <a:latin typeface="Lato Light"/>
              <a:ea typeface="Lato Light"/>
              <a:cs typeface="Lato Light"/>
              <a:sym typeface="Lato Light"/>
            </a:endParaRPr>
          </a:p>
        </p:txBody>
      </p:sp>
      <p:sp>
        <p:nvSpPr>
          <p:cNvPr id="196" name="Google Shape;196;p31"/>
          <p:cNvSpPr txBox="1"/>
          <p:nvPr/>
        </p:nvSpPr>
        <p:spPr>
          <a:xfrm>
            <a:off x="2484088" y="1053975"/>
            <a:ext cx="3187500" cy="3240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latin typeface="Lato"/>
                <a:ea typeface="Lato"/>
                <a:cs typeface="Lato"/>
                <a:sym typeface="Lato"/>
              </a:rPr>
              <a:t>OpenAI API Limitations &amp; Fine-tune</a:t>
            </a:r>
            <a:endParaRPr sz="1500">
              <a:latin typeface="Lato"/>
              <a:ea typeface="Lato"/>
              <a:cs typeface="Lato"/>
              <a:sym typeface="Lato"/>
            </a:endParaRPr>
          </a:p>
          <a:p>
            <a:pPr indent="-304800" lvl="0" marL="457200" rtl="0" algn="l">
              <a:lnSpc>
                <a:spcPct val="15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10 fine-tune runs per month, limit 80-100MB data</a:t>
            </a:r>
            <a:endParaRPr sz="1200">
              <a:solidFill>
                <a:schemeClr val="dk1"/>
              </a:solidFill>
              <a:latin typeface="Lato Light"/>
              <a:ea typeface="Lato Light"/>
              <a:cs typeface="Lato Light"/>
              <a:sym typeface="Lato Light"/>
            </a:endParaRPr>
          </a:p>
          <a:p>
            <a:pPr indent="-304800" lvl="0" marL="457200" rtl="0" algn="l">
              <a:lnSpc>
                <a:spcPct val="15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Prompt + completion ≤ 2048 tokens</a:t>
            </a:r>
            <a:endParaRPr sz="1200">
              <a:solidFill>
                <a:schemeClr val="dk1"/>
              </a:solidFill>
              <a:latin typeface="Lato Light"/>
              <a:ea typeface="Lato Light"/>
              <a:cs typeface="Lato Light"/>
              <a:sym typeface="Lato Light"/>
            </a:endParaRPr>
          </a:p>
          <a:p>
            <a:pPr indent="-304800" lvl="0" marL="457200" rtl="0" algn="l">
              <a:lnSpc>
                <a:spcPct val="15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Hyperparameters for fine-tuning: </a:t>
            </a:r>
            <a:endParaRPr sz="1200">
              <a:solidFill>
                <a:schemeClr val="dk1"/>
              </a:solidFill>
              <a:latin typeface="Lato Light"/>
              <a:ea typeface="Lato Light"/>
              <a:cs typeface="Lato Light"/>
              <a:sym typeface="Lato Light"/>
            </a:endParaRPr>
          </a:p>
          <a:p>
            <a:pPr indent="-304800" lvl="1" marL="914400" rtl="0" algn="l">
              <a:lnSpc>
                <a:spcPct val="150000"/>
              </a:lnSpc>
              <a:spcBef>
                <a:spcPts val="0"/>
              </a:spcBef>
              <a:spcAft>
                <a:spcPts val="0"/>
              </a:spcAft>
              <a:buClr>
                <a:schemeClr val="dk1"/>
              </a:buClr>
              <a:buSzPts val="1200"/>
              <a:buFont typeface="Lato Light"/>
              <a:buChar char="○"/>
            </a:pPr>
            <a:r>
              <a:rPr lang="en" sz="1200">
                <a:solidFill>
                  <a:schemeClr val="dk1"/>
                </a:solidFill>
                <a:latin typeface="Lato"/>
                <a:ea typeface="Lato"/>
                <a:cs typeface="Lato"/>
                <a:sym typeface="Lato"/>
              </a:rPr>
              <a:t>n_epochs </a:t>
            </a:r>
            <a:r>
              <a:rPr lang="en" sz="1200">
                <a:solidFill>
                  <a:schemeClr val="dk1"/>
                </a:solidFill>
                <a:latin typeface="Lato Light"/>
                <a:ea typeface="Lato Light"/>
                <a:cs typeface="Lato Light"/>
                <a:sym typeface="Lato Light"/>
              </a:rPr>
              <a:t>(limit:5): </a:t>
            </a:r>
            <a:r>
              <a:rPr lang="en" sz="1200">
                <a:solidFill>
                  <a:schemeClr val="dk1"/>
                </a:solidFill>
                <a:latin typeface="Lato"/>
                <a:ea typeface="Lato"/>
                <a:cs typeface="Lato"/>
                <a:sym typeface="Lato"/>
              </a:rPr>
              <a:t>5</a:t>
            </a:r>
            <a:endParaRPr sz="1200">
              <a:solidFill>
                <a:schemeClr val="dk1"/>
              </a:solidFill>
              <a:latin typeface="Lato"/>
              <a:ea typeface="Lato"/>
              <a:cs typeface="Lato"/>
              <a:sym typeface="Lato"/>
            </a:endParaRPr>
          </a:p>
          <a:p>
            <a:pPr indent="-304800" lvl="1" marL="914400" rtl="0" algn="l">
              <a:lnSpc>
                <a:spcPct val="150000"/>
              </a:lnSpc>
              <a:spcBef>
                <a:spcPts val="0"/>
              </a:spcBef>
              <a:spcAft>
                <a:spcPts val="0"/>
              </a:spcAft>
              <a:buClr>
                <a:schemeClr val="dk1"/>
              </a:buClr>
              <a:buSzPts val="1200"/>
              <a:buFont typeface="Lato Light"/>
              <a:buChar char="○"/>
            </a:pPr>
            <a:r>
              <a:rPr lang="en" sz="1200">
                <a:solidFill>
                  <a:schemeClr val="dk1"/>
                </a:solidFill>
                <a:latin typeface="Lato"/>
                <a:ea typeface="Lato"/>
                <a:cs typeface="Lato"/>
                <a:sym typeface="Lato"/>
              </a:rPr>
              <a:t>b</a:t>
            </a:r>
            <a:r>
              <a:rPr lang="en" sz="1200">
                <a:solidFill>
                  <a:schemeClr val="dk1"/>
                </a:solidFill>
                <a:latin typeface="Lato"/>
                <a:ea typeface="Lato"/>
                <a:cs typeface="Lato"/>
                <a:sym typeface="Lato"/>
              </a:rPr>
              <a:t>atch_size </a:t>
            </a:r>
            <a:r>
              <a:rPr lang="en" sz="1200">
                <a:solidFill>
                  <a:schemeClr val="dk1"/>
                </a:solidFill>
                <a:latin typeface="Lato Light"/>
                <a:ea typeface="Lato Light"/>
                <a:cs typeface="Lato Light"/>
                <a:sym typeface="Lato Light"/>
              </a:rPr>
              <a:t>(limit: 5): </a:t>
            </a:r>
            <a:r>
              <a:rPr lang="en" sz="1200">
                <a:solidFill>
                  <a:schemeClr val="dk1"/>
                </a:solidFill>
                <a:latin typeface="Lato"/>
                <a:ea typeface="Lato"/>
                <a:cs typeface="Lato"/>
                <a:sym typeface="Lato"/>
              </a:rPr>
              <a:t>5</a:t>
            </a:r>
            <a:endParaRPr sz="1200">
              <a:solidFill>
                <a:schemeClr val="dk1"/>
              </a:solidFill>
              <a:latin typeface="Lato"/>
              <a:ea typeface="Lato"/>
              <a:cs typeface="Lato"/>
              <a:sym typeface="Lato"/>
            </a:endParaRPr>
          </a:p>
          <a:p>
            <a:pPr indent="-304800" lvl="1" marL="914400" rtl="0" algn="l">
              <a:lnSpc>
                <a:spcPct val="150000"/>
              </a:lnSpc>
              <a:spcBef>
                <a:spcPts val="0"/>
              </a:spcBef>
              <a:spcAft>
                <a:spcPts val="0"/>
              </a:spcAft>
              <a:buClr>
                <a:schemeClr val="dk1"/>
              </a:buClr>
              <a:buSzPts val="1200"/>
              <a:buFont typeface="Lato Light"/>
              <a:buChar char="○"/>
            </a:pPr>
            <a:r>
              <a:rPr lang="en" sz="1200">
                <a:solidFill>
                  <a:schemeClr val="dk1"/>
                </a:solidFill>
                <a:latin typeface="Lato"/>
                <a:ea typeface="Lato"/>
                <a:cs typeface="Lato"/>
                <a:sym typeface="Lato"/>
              </a:rPr>
              <a:t>l</a:t>
            </a:r>
            <a:r>
              <a:rPr lang="en" sz="1200">
                <a:solidFill>
                  <a:schemeClr val="dk1"/>
                </a:solidFill>
                <a:latin typeface="Lato"/>
                <a:ea typeface="Lato"/>
                <a:cs typeface="Lato"/>
                <a:sym typeface="Lato"/>
              </a:rPr>
              <a:t>earning rate multiplier </a:t>
            </a:r>
            <a:r>
              <a:rPr lang="en" sz="1200">
                <a:solidFill>
                  <a:schemeClr val="dk1"/>
                </a:solidFill>
                <a:latin typeface="Lato Light"/>
                <a:ea typeface="Lato Light"/>
                <a:cs typeface="Lato Light"/>
                <a:sym typeface="Lato Light"/>
              </a:rPr>
              <a:t>(0.01-0.4):  </a:t>
            </a:r>
            <a:r>
              <a:rPr lang="en" sz="1200">
                <a:solidFill>
                  <a:schemeClr val="dk1"/>
                </a:solidFill>
                <a:latin typeface="Lato"/>
                <a:ea typeface="Lato"/>
                <a:cs typeface="Lato"/>
                <a:sym typeface="Lato"/>
              </a:rPr>
              <a:t>0.05</a:t>
            </a:r>
            <a:endParaRPr sz="1200">
              <a:solidFill>
                <a:schemeClr val="dk1"/>
              </a:solidFill>
              <a:latin typeface="Lato"/>
              <a:ea typeface="Lato"/>
              <a:cs typeface="Lato"/>
              <a:sym typeface="Lato"/>
            </a:endParaRPr>
          </a:p>
          <a:p>
            <a:pPr indent="-304800" lvl="1" marL="914400" rtl="0" algn="l">
              <a:lnSpc>
                <a:spcPct val="150000"/>
              </a:lnSpc>
              <a:spcBef>
                <a:spcPts val="0"/>
              </a:spcBef>
              <a:spcAft>
                <a:spcPts val="0"/>
              </a:spcAft>
              <a:buClr>
                <a:schemeClr val="dk1"/>
              </a:buClr>
              <a:buSzPts val="1200"/>
              <a:buFont typeface="Lato Light"/>
              <a:buChar char="○"/>
            </a:pPr>
            <a:r>
              <a:rPr lang="en" sz="1200">
                <a:solidFill>
                  <a:schemeClr val="dk1"/>
                </a:solidFill>
                <a:latin typeface="Lato"/>
                <a:ea typeface="Lato"/>
                <a:cs typeface="Lato"/>
                <a:sym typeface="Lato"/>
              </a:rPr>
              <a:t>p</a:t>
            </a:r>
            <a:r>
              <a:rPr lang="en" sz="1200">
                <a:solidFill>
                  <a:schemeClr val="dk1"/>
                </a:solidFill>
                <a:latin typeface="Lato"/>
                <a:ea typeface="Lato"/>
                <a:cs typeface="Lato"/>
                <a:sym typeface="Lato"/>
              </a:rPr>
              <a:t>rompt_loss_weight </a:t>
            </a:r>
            <a:r>
              <a:rPr lang="en" sz="1200">
                <a:solidFill>
                  <a:schemeClr val="dk1"/>
                </a:solidFill>
                <a:latin typeface="Lato Light"/>
                <a:ea typeface="Lato Light"/>
                <a:cs typeface="Lato Light"/>
                <a:sym typeface="Lato Light"/>
              </a:rPr>
              <a:t>(0.1-1): </a:t>
            </a:r>
            <a:r>
              <a:rPr lang="en" sz="1200">
                <a:solidFill>
                  <a:schemeClr val="dk1"/>
                </a:solidFill>
                <a:latin typeface="Lato"/>
                <a:ea typeface="Lato"/>
                <a:cs typeface="Lato"/>
                <a:sym typeface="Lato"/>
              </a:rPr>
              <a:t>0.5</a:t>
            </a:r>
            <a:endParaRPr sz="1200">
              <a:solidFill>
                <a:schemeClr val="dk1"/>
              </a:solidFill>
              <a:latin typeface="Lato"/>
              <a:ea typeface="Lato"/>
              <a:cs typeface="Lato"/>
              <a:sym typeface="Lato"/>
            </a:endParaRPr>
          </a:p>
          <a:p>
            <a:pPr indent="0" lvl="0" marL="457200" rtl="0" algn="l">
              <a:spcBef>
                <a:spcPts val="0"/>
              </a:spcBef>
              <a:spcAft>
                <a:spcPts val="0"/>
              </a:spcAft>
              <a:buNone/>
            </a:pPr>
            <a:r>
              <a:t/>
            </a:r>
            <a:endParaRPr>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sz="2311"/>
          </a:p>
          <a:p>
            <a:pPr indent="0" lvl="0" marL="0" rtl="0" algn="ctr">
              <a:spcBef>
                <a:spcPts val="0"/>
              </a:spcBef>
              <a:spcAft>
                <a:spcPts val="0"/>
              </a:spcAft>
              <a:buNone/>
            </a:pPr>
            <a:r>
              <a:rPr lang="en"/>
              <a:t>Agenda</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300"/>
          </a:p>
          <a:p>
            <a:pPr indent="0" lvl="0" marL="0" rtl="0" algn="ctr">
              <a:spcBef>
                <a:spcPts val="1200"/>
              </a:spcBef>
              <a:spcAft>
                <a:spcPts val="0"/>
              </a:spcAft>
              <a:buNone/>
            </a:pPr>
            <a:r>
              <a:t/>
            </a:r>
            <a:endParaRPr sz="1600"/>
          </a:p>
          <a:p>
            <a:pPr indent="0" lvl="0" marL="0" rtl="0" algn="ctr">
              <a:spcBef>
                <a:spcPts val="0"/>
              </a:spcBef>
              <a:spcAft>
                <a:spcPts val="0"/>
              </a:spcAft>
              <a:buNone/>
            </a:pPr>
            <a:r>
              <a:t/>
            </a:r>
            <a:endParaRPr sz="600"/>
          </a:p>
          <a:p>
            <a:pPr indent="0" lvl="0" marL="0" rtl="0" algn="ctr">
              <a:spcBef>
                <a:spcPts val="0"/>
              </a:spcBef>
              <a:spcAft>
                <a:spcPts val="0"/>
              </a:spcAft>
              <a:buNone/>
            </a:pPr>
            <a:r>
              <a:rPr lang="en" sz="1600"/>
              <a:t>Product</a:t>
            </a:r>
            <a:br>
              <a:rPr lang="en" sz="1600"/>
            </a:br>
            <a:endParaRPr sz="600"/>
          </a:p>
          <a:p>
            <a:pPr indent="0" lvl="0" marL="0" rtl="0" algn="ctr">
              <a:spcBef>
                <a:spcPts val="0"/>
              </a:spcBef>
              <a:spcAft>
                <a:spcPts val="0"/>
              </a:spcAft>
              <a:buNone/>
            </a:pPr>
            <a:r>
              <a:rPr lang="en" sz="1600"/>
              <a:t>Pipeline, Models, Guardrails</a:t>
            </a:r>
            <a:endParaRPr sz="1600"/>
          </a:p>
          <a:p>
            <a:pPr indent="0" lvl="0" marL="0" rtl="0" algn="ctr">
              <a:spcBef>
                <a:spcPts val="0"/>
              </a:spcBef>
              <a:spcAft>
                <a:spcPts val="0"/>
              </a:spcAft>
              <a:buNone/>
            </a:pPr>
            <a:br>
              <a:rPr lang="en" sz="600"/>
            </a:br>
            <a:r>
              <a:rPr lang="en" sz="1600"/>
              <a:t>Evaluation</a:t>
            </a:r>
            <a:br>
              <a:rPr lang="en" sz="1600"/>
            </a:br>
            <a:endParaRPr sz="600"/>
          </a:p>
          <a:p>
            <a:pPr indent="0" lvl="0" marL="0" rtl="0" algn="ctr">
              <a:spcBef>
                <a:spcPts val="0"/>
              </a:spcBef>
              <a:spcAft>
                <a:spcPts val="0"/>
              </a:spcAft>
              <a:buNone/>
            </a:pPr>
            <a:r>
              <a:rPr lang="en" sz="1600"/>
              <a:t>Demo</a:t>
            </a:r>
            <a:endParaRPr sz="1600"/>
          </a:p>
          <a:p>
            <a:pPr indent="0" lvl="0" marL="457200" rtl="0" algn="l">
              <a:spcBef>
                <a:spcPts val="0"/>
              </a:spcBef>
              <a:spcAft>
                <a:spcPts val="0"/>
              </a:spcAft>
              <a:buClr>
                <a:schemeClr val="dk1"/>
              </a:buClr>
              <a:buSzPts val="1100"/>
              <a:buFont typeface="Arial"/>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276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Fine-tuning &amp; Hyperparameters cont.</a:t>
            </a:r>
            <a:endParaRPr/>
          </a:p>
        </p:txBody>
      </p:sp>
      <p:pic>
        <p:nvPicPr>
          <p:cNvPr id="202" name="Google Shape;202;p32"/>
          <p:cNvPicPr preferRelativeResize="0"/>
          <p:nvPr/>
        </p:nvPicPr>
        <p:blipFill>
          <a:blip r:embed="rId3">
            <a:alphaModFix/>
          </a:blip>
          <a:stretch>
            <a:fillRect/>
          </a:stretch>
        </p:blipFill>
        <p:spPr>
          <a:xfrm>
            <a:off x="617600" y="1440500"/>
            <a:ext cx="7542976" cy="3135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434343"/>
                </a:solidFill>
                <a:latin typeface="Lato"/>
                <a:ea typeface="Lato"/>
                <a:cs typeface="Lato"/>
                <a:sym typeface="Lato"/>
              </a:rPr>
              <a:t>Guardrails</a:t>
            </a:r>
            <a:endParaRPr sz="2400">
              <a:solidFill>
                <a:srgbClr val="434343"/>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31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80"/>
              <a:t>Guardrails Are Core to Our Product</a:t>
            </a:r>
            <a:endParaRPr sz="2880"/>
          </a:p>
        </p:txBody>
      </p:sp>
      <p:sp>
        <p:nvSpPr>
          <p:cNvPr id="213" name="Google Shape;213;p34"/>
          <p:cNvSpPr txBox="1"/>
          <p:nvPr>
            <p:ph idx="1" type="body"/>
          </p:nvPr>
        </p:nvSpPr>
        <p:spPr>
          <a:xfrm>
            <a:off x="4877975" y="1608050"/>
            <a:ext cx="4103400" cy="245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Guardrails are critical to ensure MemorAI does </a:t>
            </a:r>
            <a:r>
              <a:rPr b="1" lang="en">
                <a:latin typeface="Lato"/>
                <a:ea typeface="Lato"/>
                <a:cs typeface="Lato"/>
                <a:sym typeface="Lato"/>
              </a:rPr>
              <a:t>NOT </a:t>
            </a:r>
            <a:r>
              <a:rPr lang="en"/>
              <a:t>answer the questions it does not have context about.</a:t>
            </a:r>
            <a:endParaRPr/>
          </a:p>
        </p:txBody>
      </p:sp>
      <p:pic>
        <p:nvPicPr>
          <p:cNvPr id="214" name="Google Shape;214;p34"/>
          <p:cNvPicPr preferRelativeResize="0"/>
          <p:nvPr/>
        </p:nvPicPr>
        <p:blipFill>
          <a:blip r:embed="rId3">
            <a:alphaModFix/>
          </a:blip>
          <a:stretch>
            <a:fillRect/>
          </a:stretch>
        </p:blipFill>
        <p:spPr>
          <a:xfrm>
            <a:off x="719675" y="1167050"/>
            <a:ext cx="3782701" cy="356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256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Guardrails Experiment: Dataset Preparation</a:t>
            </a:r>
            <a:endParaRPr/>
          </a:p>
        </p:txBody>
      </p:sp>
      <p:pic>
        <p:nvPicPr>
          <p:cNvPr id="220" name="Google Shape;220;p35"/>
          <p:cNvPicPr preferRelativeResize="0"/>
          <p:nvPr/>
        </p:nvPicPr>
        <p:blipFill>
          <a:blip r:embed="rId3">
            <a:alphaModFix/>
          </a:blip>
          <a:stretch>
            <a:fillRect/>
          </a:stretch>
        </p:blipFill>
        <p:spPr>
          <a:xfrm>
            <a:off x="849200" y="1017725"/>
            <a:ext cx="7795062" cy="400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6"/>
          <p:cNvPicPr preferRelativeResize="0"/>
          <p:nvPr/>
        </p:nvPicPr>
        <p:blipFill>
          <a:blip r:embed="rId3">
            <a:alphaModFix/>
          </a:blip>
          <a:stretch>
            <a:fillRect/>
          </a:stretch>
        </p:blipFill>
        <p:spPr>
          <a:xfrm>
            <a:off x="5522275" y="923138"/>
            <a:ext cx="2602251" cy="4037427"/>
          </a:xfrm>
          <a:prstGeom prst="rect">
            <a:avLst/>
          </a:prstGeom>
          <a:noFill/>
          <a:ln>
            <a:noFill/>
          </a:ln>
        </p:spPr>
      </p:pic>
      <p:pic>
        <p:nvPicPr>
          <p:cNvPr id="226" name="Google Shape;226;p36"/>
          <p:cNvPicPr preferRelativeResize="0"/>
          <p:nvPr/>
        </p:nvPicPr>
        <p:blipFill>
          <a:blip r:embed="rId4">
            <a:alphaModFix/>
          </a:blip>
          <a:stretch>
            <a:fillRect/>
          </a:stretch>
        </p:blipFill>
        <p:spPr>
          <a:xfrm>
            <a:off x="1276024" y="949675"/>
            <a:ext cx="2907325" cy="3766098"/>
          </a:xfrm>
          <a:prstGeom prst="rect">
            <a:avLst/>
          </a:prstGeom>
          <a:noFill/>
          <a:ln>
            <a:noFill/>
          </a:ln>
        </p:spPr>
      </p:pic>
      <p:sp>
        <p:nvSpPr>
          <p:cNvPr id="227" name="Google Shape;227;p36"/>
          <p:cNvSpPr txBox="1"/>
          <p:nvPr>
            <p:ph type="title"/>
          </p:nvPr>
        </p:nvSpPr>
        <p:spPr>
          <a:xfrm>
            <a:off x="311700" y="26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Guardrails Experiment: BERTopic vs USE4</a:t>
            </a:r>
            <a:endParaRPr/>
          </a:p>
        </p:txBody>
      </p:sp>
      <p:cxnSp>
        <p:nvCxnSpPr>
          <p:cNvPr id="228" name="Google Shape;228;p36"/>
          <p:cNvCxnSpPr/>
          <p:nvPr/>
        </p:nvCxnSpPr>
        <p:spPr>
          <a:xfrm>
            <a:off x="4564500" y="1086500"/>
            <a:ext cx="15000" cy="3710700"/>
          </a:xfrm>
          <a:prstGeom prst="straightConnector1">
            <a:avLst/>
          </a:prstGeom>
          <a:noFill/>
          <a:ln cap="flat" cmpd="sng" w="19050">
            <a:solidFill>
              <a:schemeClr val="dk2"/>
            </a:solidFill>
            <a:prstDash val="dot"/>
            <a:round/>
            <a:headEnd len="med" w="med" type="none"/>
            <a:tailEnd len="med" w="med" type="none"/>
          </a:ln>
        </p:spPr>
      </p:cxnSp>
      <p:pic>
        <p:nvPicPr>
          <p:cNvPr id="229" name="Google Shape;229;p36"/>
          <p:cNvPicPr preferRelativeResize="0"/>
          <p:nvPr/>
        </p:nvPicPr>
        <p:blipFill>
          <a:blip r:embed="rId5">
            <a:alphaModFix/>
          </a:blip>
          <a:stretch>
            <a:fillRect/>
          </a:stretch>
        </p:blipFill>
        <p:spPr>
          <a:xfrm>
            <a:off x="2044896" y="4330225"/>
            <a:ext cx="602750" cy="385550"/>
          </a:xfrm>
          <a:prstGeom prst="rect">
            <a:avLst/>
          </a:prstGeom>
          <a:noFill/>
          <a:ln>
            <a:noFill/>
          </a:ln>
        </p:spPr>
      </p:pic>
      <p:pic>
        <p:nvPicPr>
          <p:cNvPr id="230" name="Google Shape;230;p36"/>
          <p:cNvPicPr preferRelativeResize="0"/>
          <p:nvPr/>
        </p:nvPicPr>
        <p:blipFill>
          <a:blip r:embed="rId6">
            <a:alphaModFix/>
          </a:blip>
          <a:stretch>
            <a:fillRect/>
          </a:stretch>
        </p:blipFill>
        <p:spPr>
          <a:xfrm>
            <a:off x="519400" y="1743875"/>
            <a:ext cx="819975" cy="385550"/>
          </a:xfrm>
          <a:prstGeom prst="rect">
            <a:avLst/>
          </a:prstGeom>
          <a:noFill/>
          <a:ln>
            <a:noFill/>
          </a:ln>
        </p:spPr>
      </p:pic>
      <p:pic>
        <p:nvPicPr>
          <p:cNvPr id="231" name="Google Shape;231;p36"/>
          <p:cNvPicPr preferRelativeResize="0"/>
          <p:nvPr/>
        </p:nvPicPr>
        <p:blipFill>
          <a:blip r:embed="rId6">
            <a:alphaModFix/>
          </a:blip>
          <a:stretch>
            <a:fillRect/>
          </a:stretch>
        </p:blipFill>
        <p:spPr>
          <a:xfrm>
            <a:off x="4775600" y="1694000"/>
            <a:ext cx="819975" cy="385550"/>
          </a:xfrm>
          <a:prstGeom prst="rect">
            <a:avLst/>
          </a:prstGeom>
          <a:noFill/>
          <a:ln>
            <a:noFill/>
          </a:ln>
        </p:spPr>
      </p:pic>
      <p:pic>
        <p:nvPicPr>
          <p:cNvPr id="232" name="Google Shape;232;p36"/>
          <p:cNvPicPr preferRelativeResize="0"/>
          <p:nvPr/>
        </p:nvPicPr>
        <p:blipFill>
          <a:blip r:embed="rId5">
            <a:alphaModFix/>
          </a:blip>
          <a:stretch>
            <a:fillRect/>
          </a:stretch>
        </p:blipFill>
        <p:spPr>
          <a:xfrm>
            <a:off x="6378971" y="4524050"/>
            <a:ext cx="602750" cy="385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203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Guardrails: Experiment Results</a:t>
            </a:r>
            <a:endParaRPr/>
          </a:p>
        </p:txBody>
      </p:sp>
      <p:sp>
        <p:nvSpPr>
          <p:cNvPr id="238" name="Google Shape;238;p37"/>
          <p:cNvSpPr txBox="1"/>
          <p:nvPr/>
        </p:nvSpPr>
        <p:spPr>
          <a:xfrm>
            <a:off x="874350" y="4239481"/>
            <a:ext cx="13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KS Statistic =  0.88</a:t>
            </a:r>
            <a:endParaRPr b="1" sz="1100">
              <a:latin typeface="Lato"/>
              <a:ea typeface="Lato"/>
              <a:cs typeface="Lato"/>
              <a:sym typeface="Lato"/>
            </a:endParaRPr>
          </a:p>
          <a:p>
            <a:pPr indent="0" lvl="0" marL="0" rtl="0" algn="l">
              <a:spcBef>
                <a:spcPts val="0"/>
              </a:spcBef>
              <a:spcAft>
                <a:spcPts val="0"/>
              </a:spcAft>
              <a:buNone/>
            </a:pPr>
            <a:r>
              <a:rPr b="1" lang="en" sz="1100">
                <a:latin typeface="Lato"/>
                <a:ea typeface="Lato"/>
                <a:cs typeface="Lato"/>
                <a:sym typeface="Lato"/>
              </a:rPr>
              <a:t>P-value = </a:t>
            </a:r>
            <a:r>
              <a:rPr b="1" lang="en" sz="1100">
                <a:latin typeface="Lato"/>
                <a:ea typeface="Lato"/>
                <a:cs typeface="Lato"/>
                <a:sym typeface="Lato"/>
              </a:rPr>
              <a:t>1.80</a:t>
            </a:r>
            <a:r>
              <a:rPr b="1" lang="en" sz="1100">
                <a:latin typeface="Lato"/>
                <a:ea typeface="Lato"/>
                <a:cs typeface="Lato"/>
                <a:sym typeface="Lato"/>
              </a:rPr>
              <a:t>e-29</a:t>
            </a:r>
            <a:endParaRPr b="1" sz="1100">
              <a:latin typeface="Lato"/>
              <a:ea typeface="Lato"/>
              <a:cs typeface="Lato"/>
              <a:sym typeface="Lato"/>
            </a:endParaRPr>
          </a:p>
        </p:txBody>
      </p:sp>
      <p:sp>
        <p:nvSpPr>
          <p:cNvPr id="239" name="Google Shape;239;p37"/>
          <p:cNvSpPr txBox="1"/>
          <p:nvPr/>
        </p:nvSpPr>
        <p:spPr>
          <a:xfrm>
            <a:off x="963800" y="2201288"/>
            <a:ext cx="13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KS Statistic =  0.94</a:t>
            </a:r>
            <a:endParaRPr b="1" sz="1100">
              <a:latin typeface="Lato"/>
              <a:ea typeface="Lato"/>
              <a:cs typeface="Lato"/>
              <a:sym typeface="Lato"/>
            </a:endParaRPr>
          </a:p>
          <a:p>
            <a:pPr indent="0" lvl="0" marL="0" rtl="0" algn="l">
              <a:spcBef>
                <a:spcPts val="0"/>
              </a:spcBef>
              <a:spcAft>
                <a:spcPts val="0"/>
              </a:spcAft>
              <a:buNone/>
            </a:pPr>
            <a:r>
              <a:rPr b="1" lang="en" sz="1100">
                <a:latin typeface="Lato"/>
                <a:ea typeface="Lato"/>
                <a:cs typeface="Lato"/>
                <a:sym typeface="Lato"/>
              </a:rPr>
              <a:t>P-value = </a:t>
            </a:r>
            <a:r>
              <a:rPr b="1" lang="en" sz="1100">
                <a:latin typeface="Lato"/>
                <a:ea typeface="Lato"/>
                <a:cs typeface="Lato"/>
                <a:sym typeface="Lato"/>
              </a:rPr>
              <a:t>8.71</a:t>
            </a:r>
            <a:r>
              <a:rPr b="1" lang="en" sz="1100">
                <a:latin typeface="Lato"/>
                <a:ea typeface="Lato"/>
                <a:cs typeface="Lato"/>
                <a:sym typeface="Lato"/>
              </a:rPr>
              <a:t>e-35</a:t>
            </a:r>
            <a:endParaRPr b="1" sz="1100">
              <a:latin typeface="Lato"/>
              <a:ea typeface="Lato"/>
              <a:cs typeface="Lato"/>
              <a:sym typeface="Lato"/>
            </a:endParaRPr>
          </a:p>
        </p:txBody>
      </p:sp>
      <p:cxnSp>
        <p:nvCxnSpPr>
          <p:cNvPr id="240" name="Google Shape;240;p37"/>
          <p:cNvCxnSpPr/>
          <p:nvPr/>
        </p:nvCxnSpPr>
        <p:spPr>
          <a:xfrm flipH="1">
            <a:off x="188500" y="2908500"/>
            <a:ext cx="8551500" cy="27000"/>
          </a:xfrm>
          <a:prstGeom prst="straightConnector1">
            <a:avLst/>
          </a:prstGeom>
          <a:noFill/>
          <a:ln cap="flat" cmpd="sng" w="19050">
            <a:solidFill>
              <a:schemeClr val="dk2"/>
            </a:solidFill>
            <a:prstDash val="dot"/>
            <a:round/>
            <a:headEnd len="med" w="med" type="none"/>
            <a:tailEnd len="med" w="med" type="none"/>
          </a:ln>
        </p:spPr>
      </p:cxnSp>
      <p:pic>
        <p:nvPicPr>
          <p:cNvPr id="241" name="Google Shape;241;p37"/>
          <p:cNvPicPr preferRelativeResize="0"/>
          <p:nvPr/>
        </p:nvPicPr>
        <p:blipFill>
          <a:blip r:embed="rId3">
            <a:alphaModFix/>
          </a:blip>
          <a:stretch>
            <a:fillRect/>
          </a:stretch>
        </p:blipFill>
        <p:spPr>
          <a:xfrm>
            <a:off x="1024338" y="1263837"/>
            <a:ext cx="1065319" cy="879975"/>
          </a:xfrm>
          <a:prstGeom prst="rect">
            <a:avLst/>
          </a:prstGeom>
          <a:noFill/>
          <a:ln>
            <a:noFill/>
          </a:ln>
        </p:spPr>
      </p:pic>
      <p:pic>
        <p:nvPicPr>
          <p:cNvPr id="242" name="Google Shape;242;p37"/>
          <p:cNvPicPr preferRelativeResize="0"/>
          <p:nvPr/>
        </p:nvPicPr>
        <p:blipFill>
          <a:blip r:embed="rId4">
            <a:alphaModFix/>
          </a:blip>
          <a:stretch>
            <a:fillRect/>
          </a:stretch>
        </p:blipFill>
        <p:spPr>
          <a:xfrm>
            <a:off x="962971" y="3196912"/>
            <a:ext cx="1188065" cy="892800"/>
          </a:xfrm>
          <a:prstGeom prst="rect">
            <a:avLst/>
          </a:prstGeom>
          <a:noFill/>
          <a:ln>
            <a:noFill/>
          </a:ln>
        </p:spPr>
      </p:pic>
      <p:pic>
        <p:nvPicPr>
          <p:cNvPr id="243" name="Google Shape;243;p37"/>
          <p:cNvPicPr preferRelativeResize="0"/>
          <p:nvPr/>
        </p:nvPicPr>
        <p:blipFill>
          <a:blip r:embed="rId5">
            <a:alphaModFix/>
          </a:blip>
          <a:stretch>
            <a:fillRect/>
          </a:stretch>
        </p:blipFill>
        <p:spPr>
          <a:xfrm>
            <a:off x="3034725" y="897325"/>
            <a:ext cx="2204955" cy="1827175"/>
          </a:xfrm>
          <a:prstGeom prst="rect">
            <a:avLst/>
          </a:prstGeom>
          <a:noFill/>
          <a:ln>
            <a:noFill/>
          </a:ln>
        </p:spPr>
      </p:pic>
      <p:pic>
        <p:nvPicPr>
          <p:cNvPr id="244" name="Google Shape;244;p37"/>
          <p:cNvPicPr preferRelativeResize="0"/>
          <p:nvPr/>
        </p:nvPicPr>
        <p:blipFill>
          <a:blip r:embed="rId6">
            <a:alphaModFix/>
          </a:blip>
          <a:stretch>
            <a:fillRect/>
          </a:stretch>
        </p:blipFill>
        <p:spPr>
          <a:xfrm>
            <a:off x="2855713" y="3029125"/>
            <a:ext cx="2471823" cy="1903200"/>
          </a:xfrm>
          <a:prstGeom prst="rect">
            <a:avLst/>
          </a:prstGeom>
          <a:noFill/>
          <a:ln>
            <a:noFill/>
          </a:ln>
        </p:spPr>
      </p:pic>
      <p:pic>
        <p:nvPicPr>
          <p:cNvPr id="245" name="Google Shape;245;p37"/>
          <p:cNvPicPr preferRelativeResize="0"/>
          <p:nvPr/>
        </p:nvPicPr>
        <p:blipFill>
          <a:blip r:embed="rId7">
            <a:alphaModFix/>
          </a:blip>
          <a:stretch>
            <a:fillRect/>
          </a:stretch>
        </p:blipFill>
        <p:spPr>
          <a:xfrm>
            <a:off x="5755350" y="3058854"/>
            <a:ext cx="2629026" cy="1787346"/>
          </a:xfrm>
          <a:prstGeom prst="rect">
            <a:avLst/>
          </a:prstGeom>
          <a:noFill/>
          <a:ln>
            <a:noFill/>
          </a:ln>
        </p:spPr>
      </p:pic>
      <p:pic>
        <p:nvPicPr>
          <p:cNvPr id="246" name="Google Shape;246;p37"/>
          <p:cNvPicPr preferRelativeResize="0"/>
          <p:nvPr/>
        </p:nvPicPr>
        <p:blipFill>
          <a:blip r:embed="rId8">
            <a:alphaModFix/>
          </a:blip>
          <a:stretch>
            <a:fillRect/>
          </a:stretch>
        </p:blipFill>
        <p:spPr>
          <a:xfrm>
            <a:off x="5638680" y="897325"/>
            <a:ext cx="2629028" cy="1827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BERTopic Visualization</a:t>
            </a:r>
            <a:endParaRPr/>
          </a:p>
        </p:txBody>
      </p:sp>
      <p:pic>
        <p:nvPicPr>
          <p:cNvPr id="252" name="Google Shape;252;p38"/>
          <p:cNvPicPr preferRelativeResize="0"/>
          <p:nvPr/>
        </p:nvPicPr>
        <p:blipFill>
          <a:blip r:embed="rId3">
            <a:alphaModFix/>
          </a:blip>
          <a:stretch>
            <a:fillRect/>
          </a:stretch>
        </p:blipFill>
        <p:spPr>
          <a:xfrm>
            <a:off x="354300" y="1310575"/>
            <a:ext cx="4217699" cy="3207550"/>
          </a:xfrm>
          <a:prstGeom prst="rect">
            <a:avLst/>
          </a:prstGeom>
          <a:noFill/>
          <a:ln>
            <a:noFill/>
          </a:ln>
        </p:spPr>
      </p:pic>
      <p:pic>
        <p:nvPicPr>
          <p:cNvPr id="253" name="Google Shape;253;p38"/>
          <p:cNvPicPr preferRelativeResize="0"/>
          <p:nvPr/>
        </p:nvPicPr>
        <p:blipFill>
          <a:blip r:embed="rId4">
            <a:alphaModFix/>
          </a:blip>
          <a:stretch>
            <a:fillRect/>
          </a:stretch>
        </p:blipFill>
        <p:spPr>
          <a:xfrm>
            <a:off x="4734925" y="1310575"/>
            <a:ext cx="4104275" cy="2942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434343"/>
                </a:solidFill>
                <a:latin typeface="Lato"/>
                <a:ea typeface="Lato"/>
                <a:cs typeface="Lato"/>
                <a:sym typeface="Lato"/>
              </a:rPr>
              <a:t>Evaluation</a:t>
            </a:r>
            <a:endParaRPr sz="2400">
              <a:solidFill>
                <a:srgbClr val="434343"/>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Framework</a:t>
            </a:r>
            <a:endParaRPr/>
          </a:p>
        </p:txBody>
      </p:sp>
      <p:graphicFrame>
        <p:nvGraphicFramePr>
          <p:cNvPr id="264" name="Google Shape;264;p40"/>
          <p:cNvGraphicFramePr/>
          <p:nvPr/>
        </p:nvGraphicFramePr>
        <p:xfrm>
          <a:off x="311688" y="2996375"/>
          <a:ext cx="3000000" cy="3000000"/>
        </p:xfrm>
        <a:graphic>
          <a:graphicData uri="http://schemas.openxmlformats.org/drawingml/2006/table">
            <a:tbl>
              <a:tblPr>
                <a:noFill/>
                <a:tableStyleId>{2A292109-DA79-4E9D-AA02-C0C3D0D1B6C0}</a:tableStyleId>
              </a:tblPr>
              <a:tblGrid>
                <a:gridCol w="3552425"/>
                <a:gridCol w="1261200"/>
                <a:gridCol w="1261200"/>
                <a:gridCol w="1261200"/>
                <a:gridCol w="1261200"/>
              </a:tblGrid>
              <a:tr h="531475">
                <a:tc>
                  <a:txBody>
                    <a:bodyPr/>
                    <a:lstStyle/>
                    <a:p>
                      <a:pPr indent="0" lvl="0" marL="0" rtl="0" algn="l">
                        <a:spcBef>
                          <a:spcPts val="0"/>
                        </a:spcBef>
                        <a:spcAft>
                          <a:spcPts val="0"/>
                        </a:spcAft>
                        <a:buNone/>
                      </a:pPr>
                      <a:r>
                        <a:t/>
                      </a:r>
                      <a:endParaRPr sz="1700">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Fluency</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Semantic</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Narrative</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Ethics</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13150">
                <a:tc>
                  <a:txBody>
                    <a:bodyPr/>
                    <a:lstStyle/>
                    <a:p>
                      <a:pPr indent="0" lvl="0" marL="0" rtl="0" algn="l">
                        <a:spcBef>
                          <a:spcPts val="0"/>
                        </a:spcBef>
                        <a:spcAft>
                          <a:spcPts val="0"/>
                        </a:spcAft>
                        <a:buNone/>
                      </a:pPr>
                      <a:r>
                        <a:rPr lang="en" sz="1600">
                          <a:latin typeface="Lato"/>
                          <a:ea typeface="Lato"/>
                          <a:cs typeface="Lato"/>
                          <a:sym typeface="Lato"/>
                        </a:rPr>
                        <a:t>MFT - Minimum Functionality Test</a:t>
                      </a:r>
                      <a:endParaRPr sz="1600">
                        <a:latin typeface="Lato"/>
                        <a:ea typeface="Lato"/>
                        <a:cs typeface="Lato"/>
                        <a:sym typeface="La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13150">
                <a:tc>
                  <a:txBody>
                    <a:bodyPr/>
                    <a:lstStyle/>
                    <a:p>
                      <a:pPr indent="0" lvl="0" marL="0" rtl="0" algn="l">
                        <a:spcBef>
                          <a:spcPts val="0"/>
                        </a:spcBef>
                        <a:spcAft>
                          <a:spcPts val="0"/>
                        </a:spcAft>
                        <a:buNone/>
                      </a:pPr>
                      <a:r>
                        <a:rPr lang="en" sz="1600">
                          <a:latin typeface="Lato"/>
                          <a:ea typeface="Lato"/>
                          <a:cs typeface="Lato"/>
                          <a:sym typeface="Lato"/>
                        </a:rPr>
                        <a:t>DIR - Directional Expectation</a:t>
                      </a:r>
                      <a:endParaRPr sz="1600">
                        <a:latin typeface="Lato"/>
                        <a:ea typeface="Lato"/>
                        <a:cs typeface="Lato"/>
                        <a:sym typeface="La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r>
              <a:tr h="513150">
                <a:tc>
                  <a:txBody>
                    <a:bodyPr/>
                    <a:lstStyle/>
                    <a:p>
                      <a:pPr indent="0" lvl="0" marL="0" rtl="0" algn="l">
                        <a:spcBef>
                          <a:spcPts val="0"/>
                        </a:spcBef>
                        <a:spcAft>
                          <a:spcPts val="0"/>
                        </a:spcAft>
                        <a:buNone/>
                      </a:pPr>
                      <a:r>
                        <a:rPr lang="en" sz="1600">
                          <a:latin typeface="Lato"/>
                          <a:ea typeface="Lato"/>
                          <a:cs typeface="Lato"/>
                          <a:sym typeface="Lato"/>
                        </a:rPr>
                        <a:t>INV - Invariance Test</a:t>
                      </a:r>
                      <a:endParaRPr sz="1600">
                        <a:latin typeface="Lato"/>
                        <a:ea typeface="Lato"/>
                        <a:cs typeface="Lato"/>
                        <a:sym typeface="La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r>
            </a:tbl>
          </a:graphicData>
        </a:graphic>
      </p:graphicFrame>
      <p:sp>
        <p:nvSpPr>
          <p:cNvPr id="265" name="Google Shape;265;p40"/>
          <p:cNvSpPr/>
          <p:nvPr/>
        </p:nvSpPr>
        <p:spPr>
          <a:xfrm rot="5400000">
            <a:off x="7470725" y="1577050"/>
            <a:ext cx="279300" cy="2447700"/>
          </a:xfrm>
          <a:prstGeom prst="leftBrace">
            <a:avLst>
              <a:gd fmla="val 50000"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0"/>
          <p:cNvSpPr txBox="1"/>
          <p:nvPr/>
        </p:nvSpPr>
        <p:spPr>
          <a:xfrm>
            <a:off x="6530225" y="2205225"/>
            <a:ext cx="216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Light"/>
                <a:ea typeface="Lato Light"/>
                <a:cs typeface="Lato Light"/>
                <a:sym typeface="Lato Light"/>
              </a:rPr>
              <a:t>Evaluated </a:t>
            </a:r>
            <a:r>
              <a:rPr lang="en">
                <a:latin typeface="Lato Light"/>
                <a:ea typeface="Lato Light"/>
                <a:cs typeface="Lato Light"/>
                <a:sym typeface="Lato Light"/>
              </a:rPr>
              <a:t>by Human</a:t>
            </a:r>
            <a:endParaRPr>
              <a:latin typeface="Lato Light"/>
              <a:ea typeface="Lato Light"/>
              <a:cs typeface="Lato Light"/>
              <a:sym typeface="Lato Light"/>
            </a:endParaRPr>
          </a:p>
        </p:txBody>
      </p:sp>
      <p:sp>
        <p:nvSpPr>
          <p:cNvPr id="267" name="Google Shape;267;p40"/>
          <p:cNvSpPr/>
          <p:nvPr/>
        </p:nvSpPr>
        <p:spPr>
          <a:xfrm rot="5400000">
            <a:off x="5023025" y="1575913"/>
            <a:ext cx="279300" cy="2447700"/>
          </a:xfrm>
          <a:prstGeom prst="leftBrace">
            <a:avLst>
              <a:gd fmla="val 50000"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0"/>
          <p:cNvSpPr txBox="1"/>
          <p:nvPr/>
        </p:nvSpPr>
        <p:spPr>
          <a:xfrm>
            <a:off x="3864125" y="2204100"/>
            <a:ext cx="25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Evaluated by 2 NLP Models</a:t>
            </a:r>
            <a:endParaRPr>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Framework</a:t>
            </a:r>
            <a:endParaRPr/>
          </a:p>
        </p:txBody>
      </p:sp>
      <p:graphicFrame>
        <p:nvGraphicFramePr>
          <p:cNvPr id="274" name="Google Shape;274;p41"/>
          <p:cNvGraphicFramePr/>
          <p:nvPr/>
        </p:nvGraphicFramePr>
        <p:xfrm>
          <a:off x="311688" y="2996375"/>
          <a:ext cx="3000000" cy="3000000"/>
        </p:xfrm>
        <a:graphic>
          <a:graphicData uri="http://schemas.openxmlformats.org/drawingml/2006/table">
            <a:tbl>
              <a:tblPr>
                <a:noFill/>
                <a:tableStyleId>{2A292109-DA79-4E9D-AA02-C0C3D0D1B6C0}</a:tableStyleId>
              </a:tblPr>
              <a:tblGrid>
                <a:gridCol w="3552425"/>
                <a:gridCol w="1261200"/>
                <a:gridCol w="1261200"/>
                <a:gridCol w="1261200"/>
                <a:gridCol w="1261200"/>
              </a:tblGrid>
              <a:tr h="531475">
                <a:tc>
                  <a:txBody>
                    <a:bodyPr/>
                    <a:lstStyle/>
                    <a:p>
                      <a:pPr indent="0" lvl="0" marL="0" rtl="0" algn="l">
                        <a:spcBef>
                          <a:spcPts val="0"/>
                        </a:spcBef>
                        <a:spcAft>
                          <a:spcPts val="0"/>
                        </a:spcAft>
                        <a:buNone/>
                      </a:pPr>
                      <a:r>
                        <a:t/>
                      </a:r>
                      <a:endParaRPr sz="1700">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Fluency</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Semantic</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Narrative</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Ethics</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13150">
                <a:tc>
                  <a:txBody>
                    <a:bodyPr/>
                    <a:lstStyle/>
                    <a:p>
                      <a:pPr indent="0" lvl="0" marL="0" rtl="0" algn="l">
                        <a:spcBef>
                          <a:spcPts val="0"/>
                        </a:spcBef>
                        <a:spcAft>
                          <a:spcPts val="0"/>
                        </a:spcAft>
                        <a:buNone/>
                      </a:pPr>
                      <a:r>
                        <a:rPr lang="en" sz="1600">
                          <a:latin typeface="Lato"/>
                          <a:ea typeface="Lato"/>
                          <a:cs typeface="Lato"/>
                          <a:sym typeface="Lato"/>
                        </a:rPr>
                        <a:t>MFT - Minimum Functionality Test</a:t>
                      </a:r>
                      <a:endParaRPr sz="1600">
                        <a:latin typeface="Lato"/>
                        <a:ea typeface="Lato"/>
                        <a:cs typeface="Lato"/>
                        <a:sym typeface="La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13150">
                <a:tc>
                  <a:txBody>
                    <a:bodyPr/>
                    <a:lstStyle/>
                    <a:p>
                      <a:pPr indent="0" lvl="0" marL="0" rtl="0" algn="l">
                        <a:spcBef>
                          <a:spcPts val="0"/>
                        </a:spcBef>
                        <a:spcAft>
                          <a:spcPts val="0"/>
                        </a:spcAft>
                        <a:buNone/>
                      </a:pPr>
                      <a:r>
                        <a:rPr lang="en" sz="1600">
                          <a:latin typeface="Lato"/>
                          <a:ea typeface="Lato"/>
                          <a:cs typeface="Lato"/>
                          <a:sym typeface="Lato"/>
                        </a:rPr>
                        <a:t>DIR - Directional Expectation</a:t>
                      </a:r>
                      <a:endParaRPr sz="1600">
                        <a:latin typeface="Lato"/>
                        <a:ea typeface="Lato"/>
                        <a:cs typeface="Lato"/>
                        <a:sym typeface="La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r>
              <a:tr h="513150">
                <a:tc>
                  <a:txBody>
                    <a:bodyPr/>
                    <a:lstStyle/>
                    <a:p>
                      <a:pPr indent="0" lvl="0" marL="0" rtl="0" algn="l">
                        <a:spcBef>
                          <a:spcPts val="0"/>
                        </a:spcBef>
                        <a:spcAft>
                          <a:spcPts val="0"/>
                        </a:spcAft>
                        <a:buNone/>
                      </a:pPr>
                      <a:r>
                        <a:rPr lang="en" sz="1600">
                          <a:latin typeface="Lato"/>
                          <a:ea typeface="Lato"/>
                          <a:cs typeface="Lato"/>
                          <a:sym typeface="Lato"/>
                        </a:rPr>
                        <a:t>INV - Invariance Test</a:t>
                      </a:r>
                      <a:endParaRPr sz="1600">
                        <a:latin typeface="Lato"/>
                        <a:ea typeface="Lato"/>
                        <a:cs typeface="Lato"/>
                        <a:sym typeface="La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r>
            </a:tbl>
          </a:graphicData>
        </a:graphic>
      </p:graphicFrame>
      <p:sp>
        <p:nvSpPr>
          <p:cNvPr id="275" name="Google Shape;275;p41"/>
          <p:cNvSpPr/>
          <p:nvPr/>
        </p:nvSpPr>
        <p:spPr>
          <a:xfrm rot="5400000">
            <a:off x="7470725" y="1577050"/>
            <a:ext cx="279300" cy="2447700"/>
          </a:xfrm>
          <a:prstGeom prst="leftBrace">
            <a:avLst>
              <a:gd fmla="val 50000"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txBox="1"/>
          <p:nvPr/>
        </p:nvSpPr>
        <p:spPr>
          <a:xfrm>
            <a:off x="6530225" y="2205225"/>
            <a:ext cx="216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Light"/>
                <a:ea typeface="Lato Light"/>
                <a:cs typeface="Lato Light"/>
                <a:sym typeface="Lato Light"/>
              </a:rPr>
              <a:t>Evaluated </a:t>
            </a:r>
            <a:r>
              <a:rPr lang="en">
                <a:latin typeface="Lato Light"/>
                <a:ea typeface="Lato Light"/>
                <a:cs typeface="Lato Light"/>
                <a:sym typeface="Lato Light"/>
              </a:rPr>
              <a:t>by </a:t>
            </a:r>
            <a:r>
              <a:rPr b="1" lang="en">
                <a:solidFill>
                  <a:srgbClr val="990000"/>
                </a:solidFill>
                <a:latin typeface="Lato"/>
                <a:ea typeface="Lato"/>
                <a:cs typeface="Lato"/>
                <a:sym typeface="Lato"/>
              </a:rPr>
              <a:t>Human</a:t>
            </a:r>
            <a:endParaRPr b="1">
              <a:solidFill>
                <a:srgbClr val="990000"/>
              </a:solidFill>
              <a:latin typeface="Lato"/>
              <a:ea typeface="Lato"/>
              <a:cs typeface="Lato"/>
              <a:sym typeface="Lato"/>
            </a:endParaRPr>
          </a:p>
        </p:txBody>
      </p:sp>
      <p:sp>
        <p:nvSpPr>
          <p:cNvPr id="277" name="Google Shape;277;p41"/>
          <p:cNvSpPr/>
          <p:nvPr/>
        </p:nvSpPr>
        <p:spPr>
          <a:xfrm>
            <a:off x="89000" y="3532050"/>
            <a:ext cx="8980200" cy="153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rot="5400000">
            <a:off x="5023025" y="1575913"/>
            <a:ext cx="279300" cy="2447700"/>
          </a:xfrm>
          <a:prstGeom prst="leftBrace">
            <a:avLst>
              <a:gd fmla="val 50000"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txBox="1"/>
          <p:nvPr/>
        </p:nvSpPr>
        <p:spPr>
          <a:xfrm>
            <a:off x="3864125" y="2204100"/>
            <a:ext cx="25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Evaluated by </a:t>
            </a:r>
            <a:r>
              <a:rPr b="1" lang="en">
                <a:solidFill>
                  <a:srgbClr val="990000"/>
                </a:solidFill>
                <a:latin typeface="Lato"/>
                <a:ea typeface="Lato"/>
                <a:cs typeface="Lato"/>
                <a:sym typeface="Lato"/>
              </a:rPr>
              <a:t>2 NLP Models</a:t>
            </a:r>
            <a:endParaRPr b="1">
              <a:solidFill>
                <a:srgbClr val="99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666666"/>
                </a:solidFill>
                <a:latin typeface="Lato"/>
                <a:ea typeface="Lato"/>
                <a:cs typeface="Lato"/>
                <a:sym typeface="Lato"/>
              </a:rPr>
              <a:t>P</a:t>
            </a:r>
            <a:r>
              <a:rPr lang="en" sz="2400">
                <a:solidFill>
                  <a:srgbClr val="666666"/>
                </a:solidFill>
                <a:latin typeface="Lato"/>
                <a:ea typeface="Lato"/>
                <a:cs typeface="Lato"/>
                <a:sym typeface="Lato"/>
              </a:rPr>
              <a:t>roduct</a:t>
            </a:r>
            <a:endParaRPr sz="2400">
              <a:solidFill>
                <a:srgbClr val="666666"/>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Fluency </a:t>
            </a:r>
            <a:r>
              <a:rPr lang="en"/>
              <a:t>Evaluation</a:t>
            </a:r>
            <a:endParaRPr/>
          </a:p>
        </p:txBody>
      </p:sp>
      <p:sp>
        <p:nvSpPr>
          <p:cNvPr id="285" name="Google Shape;28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Lato"/>
                <a:ea typeface="Lato"/>
                <a:cs typeface="Lato"/>
                <a:sym typeface="Lato"/>
              </a:rPr>
              <a:t>Model</a:t>
            </a:r>
            <a:r>
              <a:rPr lang="en" sz="2400"/>
              <a:t>: Salesken from Hugging Face</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Clr>
                <a:schemeClr val="dk1"/>
              </a:buClr>
              <a:buSzPts val="1100"/>
              <a:buFont typeface="Arial"/>
              <a:buNone/>
            </a:pPr>
            <a:r>
              <a:rPr b="1" lang="en" sz="2400">
                <a:latin typeface="Lato"/>
                <a:ea typeface="Lato"/>
                <a:cs typeface="Lato"/>
                <a:sym typeface="Lato"/>
              </a:rPr>
              <a:t>Dataset</a:t>
            </a:r>
            <a:r>
              <a:rPr lang="en" sz="2400"/>
              <a:t>: Query-wellformedness Dataset, Google</a:t>
            </a:r>
            <a:endParaRPr sz="2400"/>
          </a:p>
          <a:p>
            <a:pPr indent="0" lvl="0" marL="0" rtl="0" algn="l">
              <a:spcBef>
                <a:spcPts val="1200"/>
              </a:spcBef>
              <a:spcAft>
                <a:spcPts val="0"/>
              </a:spcAft>
              <a:buClr>
                <a:schemeClr val="dk1"/>
              </a:buClr>
              <a:buSzPts val="1100"/>
              <a:buFont typeface="Arial"/>
              <a:buNone/>
            </a:pPr>
            <a:r>
              <a:rPr lang="en" sz="1600"/>
              <a:t>25,100 queries from the Paralex corpus (Fader et al., 2013) annotated with human ratings of whether they are well-formed natural language questions.</a:t>
            </a:r>
            <a:endParaRPr sz="1600"/>
          </a:p>
          <a:p>
            <a:pPr indent="0" lvl="0" marL="0" rtl="0" algn="l">
              <a:spcBef>
                <a:spcPts val="1200"/>
              </a:spcBef>
              <a:spcAft>
                <a:spcPts val="1200"/>
              </a:spcAft>
              <a:buClr>
                <a:schemeClr val="dk1"/>
              </a:buClr>
              <a:buSzPts val="1100"/>
              <a:buFont typeface="Arial"/>
              <a:buNone/>
            </a:pPr>
            <a:r>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Semantic Evaluation</a:t>
            </a:r>
            <a:endParaRPr/>
          </a:p>
        </p:txBody>
      </p:sp>
      <p:sp>
        <p:nvSpPr>
          <p:cNvPr id="291" name="Google Shape;291;p43"/>
          <p:cNvSpPr txBox="1"/>
          <p:nvPr>
            <p:ph idx="1" type="body"/>
          </p:nvPr>
        </p:nvSpPr>
        <p:spPr>
          <a:xfrm>
            <a:off x="656300" y="1152475"/>
            <a:ext cx="442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Lato"/>
                <a:ea typeface="Lato"/>
                <a:cs typeface="Lato"/>
                <a:sym typeface="Lato"/>
              </a:rPr>
              <a:t>Model</a:t>
            </a:r>
            <a:endParaRPr b="1" sz="2400">
              <a:latin typeface="Lato"/>
              <a:ea typeface="Lato"/>
              <a:cs typeface="Lato"/>
              <a:sym typeface="Lato"/>
            </a:endParaRPr>
          </a:p>
          <a:p>
            <a:pPr indent="0" lvl="0" marL="0" rtl="0" algn="l">
              <a:lnSpc>
                <a:spcPct val="100000"/>
              </a:lnSpc>
              <a:spcBef>
                <a:spcPts val="0"/>
              </a:spcBef>
              <a:spcAft>
                <a:spcPts val="0"/>
              </a:spcAft>
              <a:buNone/>
            </a:pPr>
            <a:r>
              <a:rPr lang="en" sz="1400">
                <a:solidFill>
                  <a:srgbClr val="A61C00"/>
                </a:solidFill>
              </a:rPr>
              <a:t>sBERT with DistilRoBERTa </a:t>
            </a:r>
            <a:endParaRPr sz="1400"/>
          </a:p>
          <a:p>
            <a:pPr indent="0" lvl="0" marL="0" rtl="0" algn="l">
              <a:lnSpc>
                <a:spcPct val="100000"/>
              </a:lnSpc>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b="1" lang="en" sz="2400">
                <a:latin typeface="Lato"/>
                <a:ea typeface="Lato"/>
                <a:cs typeface="Lato"/>
                <a:sym typeface="Lato"/>
              </a:rPr>
              <a:t>Dataset</a:t>
            </a:r>
            <a:endParaRPr b="1" sz="2400">
              <a:latin typeface="Lato"/>
              <a:ea typeface="Lato"/>
              <a:cs typeface="Lato"/>
              <a:sym typeface="Lato"/>
            </a:endParaRPr>
          </a:p>
          <a:p>
            <a:pPr indent="0" lvl="0" marL="0" rtl="0" algn="l">
              <a:spcBef>
                <a:spcPts val="0"/>
              </a:spcBef>
              <a:spcAft>
                <a:spcPts val="1200"/>
              </a:spcAft>
              <a:buNone/>
            </a:pPr>
            <a:r>
              <a:rPr lang="en" sz="1400">
                <a:solidFill>
                  <a:srgbClr val="980000"/>
                </a:solidFill>
              </a:rPr>
              <a:t>STSB (Semantic Textual Similarity) Benchmark</a:t>
            </a:r>
            <a:endParaRPr sz="1400">
              <a:solidFill>
                <a:srgbClr val="98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Narrative &amp; Ethics </a:t>
            </a:r>
            <a:endParaRPr/>
          </a:p>
        </p:txBody>
      </p:sp>
      <p:sp>
        <p:nvSpPr>
          <p:cNvPr id="297" name="Google Shape;297;p44"/>
          <p:cNvSpPr txBox="1"/>
          <p:nvPr>
            <p:ph idx="1" type="body"/>
          </p:nvPr>
        </p:nvSpPr>
        <p:spPr>
          <a:xfrm>
            <a:off x="656300" y="1152475"/>
            <a:ext cx="694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Lato"/>
                <a:ea typeface="Lato"/>
                <a:cs typeface="Lato"/>
                <a:sym typeface="Lato"/>
              </a:rPr>
              <a:t>Narrative</a:t>
            </a:r>
            <a:endParaRPr b="1" sz="2400">
              <a:latin typeface="Lato"/>
              <a:ea typeface="Lato"/>
              <a:cs typeface="Lato"/>
              <a:sym typeface="Lato"/>
            </a:endParaRPr>
          </a:p>
          <a:p>
            <a:pPr indent="0" lvl="0" marL="0" rtl="0" algn="l">
              <a:lnSpc>
                <a:spcPct val="100000"/>
              </a:lnSpc>
              <a:spcBef>
                <a:spcPts val="1200"/>
              </a:spcBef>
              <a:spcAft>
                <a:spcPts val="0"/>
              </a:spcAft>
              <a:buNone/>
            </a:pPr>
            <a:r>
              <a:rPr lang="en" sz="1600">
                <a:solidFill>
                  <a:schemeClr val="dk1"/>
                </a:solidFill>
              </a:rPr>
              <a:t>Does the model response feel like </a:t>
            </a:r>
            <a:r>
              <a:rPr b="1" lang="en" sz="1600">
                <a:solidFill>
                  <a:schemeClr val="dk1"/>
                </a:solidFill>
                <a:latin typeface="Lato"/>
                <a:ea typeface="Lato"/>
                <a:cs typeface="Lato"/>
                <a:sym typeface="Lato"/>
              </a:rPr>
              <a:t>how the person would respond</a:t>
            </a:r>
            <a:r>
              <a:rPr lang="en" sz="1600">
                <a:solidFill>
                  <a:schemeClr val="dk1"/>
                </a:solidFill>
              </a:rPr>
              <a:t>? 0-10</a:t>
            </a:r>
            <a:endParaRPr sz="16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b="1" sz="2400">
              <a:latin typeface="Lato"/>
              <a:ea typeface="Lato"/>
              <a:cs typeface="Lato"/>
              <a:sym typeface="Lato"/>
            </a:endParaRPr>
          </a:p>
          <a:p>
            <a:pPr indent="0" lvl="0" marL="0" rtl="0" algn="l">
              <a:spcBef>
                <a:spcPts val="1200"/>
              </a:spcBef>
              <a:spcAft>
                <a:spcPts val="0"/>
              </a:spcAft>
              <a:buNone/>
            </a:pPr>
            <a:r>
              <a:rPr b="1" lang="en" sz="2400">
                <a:latin typeface="Lato"/>
                <a:ea typeface="Lato"/>
                <a:cs typeface="Lato"/>
                <a:sym typeface="Lato"/>
              </a:rPr>
              <a:t>Ethics</a:t>
            </a:r>
            <a:endParaRPr b="1" sz="2400">
              <a:latin typeface="Lato"/>
              <a:ea typeface="Lato"/>
              <a:cs typeface="Lato"/>
              <a:sym typeface="Lato"/>
            </a:endParaRPr>
          </a:p>
          <a:p>
            <a:pPr indent="0" lvl="0" marL="0" rtl="0" algn="l">
              <a:lnSpc>
                <a:spcPct val="100000"/>
              </a:lnSpc>
              <a:spcBef>
                <a:spcPts val="1200"/>
              </a:spcBef>
              <a:spcAft>
                <a:spcPts val="0"/>
              </a:spcAft>
              <a:buNone/>
            </a:pPr>
            <a:r>
              <a:rPr lang="en" sz="1600">
                <a:solidFill>
                  <a:schemeClr val="dk1"/>
                </a:solidFill>
              </a:rPr>
              <a:t>Do you have any </a:t>
            </a:r>
            <a:r>
              <a:rPr b="1" lang="en" sz="1600">
                <a:solidFill>
                  <a:schemeClr val="dk1"/>
                </a:solidFill>
                <a:latin typeface="Lato"/>
                <a:ea typeface="Lato"/>
                <a:cs typeface="Lato"/>
                <a:sym typeface="Lato"/>
              </a:rPr>
              <a:t>ethical concern</a:t>
            </a:r>
            <a:r>
              <a:rPr lang="en" sz="1600">
                <a:solidFill>
                  <a:schemeClr val="dk1"/>
                </a:solidFill>
              </a:rPr>
              <a:t> with the experience? 0-10</a:t>
            </a:r>
            <a:endParaRPr b="1">
              <a:latin typeface="Lato"/>
              <a:ea typeface="Lato"/>
              <a:cs typeface="Lato"/>
              <a:sym typeface="Lato"/>
            </a:endParaRPr>
          </a:p>
        </p:txBody>
      </p:sp>
      <p:sp>
        <p:nvSpPr>
          <p:cNvPr id="298" name="Google Shape;298;p44"/>
          <p:cNvSpPr txBox="1"/>
          <p:nvPr/>
        </p:nvSpPr>
        <p:spPr>
          <a:xfrm>
            <a:off x="4751850" y="1152475"/>
            <a:ext cx="4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Framework</a:t>
            </a:r>
            <a:endParaRPr/>
          </a:p>
        </p:txBody>
      </p:sp>
      <p:graphicFrame>
        <p:nvGraphicFramePr>
          <p:cNvPr id="304" name="Google Shape;304;p45"/>
          <p:cNvGraphicFramePr/>
          <p:nvPr/>
        </p:nvGraphicFramePr>
        <p:xfrm>
          <a:off x="311688" y="2996375"/>
          <a:ext cx="3000000" cy="3000000"/>
        </p:xfrm>
        <a:graphic>
          <a:graphicData uri="http://schemas.openxmlformats.org/drawingml/2006/table">
            <a:tbl>
              <a:tblPr>
                <a:noFill/>
                <a:tableStyleId>{2A292109-DA79-4E9D-AA02-C0C3D0D1B6C0}</a:tableStyleId>
              </a:tblPr>
              <a:tblGrid>
                <a:gridCol w="3552425"/>
                <a:gridCol w="1261200"/>
                <a:gridCol w="1261200"/>
                <a:gridCol w="1261200"/>
                <a:gridCol w="1261200"/>
              </a:tblGrid>
              <a:tr h="531475">
                <a:tc>
                  <a:txBody>
                    <a:bodyPr/>
                    <a:lstStyle/>
                    <a:p>
                      <a:pPr indent="0" lvl="0" marL="0" rtl="0" algn="l">
                        <a:spcBef>
                          <a:spcPts val="0"/>
                        </a:spcBef>
                        <a:spcAft>
                          <a:spcPts val="0"/>
                        </a:spcAft>
                        <a:buNone/>
                      </a:pPr>
                      <a:r>
                        <a:t/>
                      </a:r>
                      <a:endParaRPr sz="1700">
                        <a:latin typeface="Lato"/>
                        <a:ea typeface="Lato"/>
                        <a:cs typeface="Lato"/>
                        <a:sym typeface="Lato"/>
                      </a:endParaRPr>
                    </a:p>
                  </a:txBody>
                  <a:tcPr marT="91425" marB="91425" marR="91425" marL="91425">
                    <a:lnL cap="flat" cmpd="sng" w="9525">
                      <a:solidFill>
                        <a:schemeClr val="lt1"/>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Fluency</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Semantic</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Lato"/>
                          <a:ea typeface="Lato"/>
                          <a:cs typeface="Lato"/>
                          <a:sym typeface="Lato"/>
                        </a:rPr>
                        <a:t>Narrative</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Ethics</a:t>
                      </a:r>
                      <a:endParaRPr sz="1600">
                        <a:latin typeface="Lato"/>
                        <a:ea typeface="Lato"/>
                        <a:cs typeface="Lato"/>
                        <a:sym typeface="La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13150">
                <a:tc>
                  <a:txBody>
                    <a:bodyPr/>
                    <a:lstStyle/>
                    <a:p>
                      <a:pPr indent="0" lvl="0" marL="0" rtl="0" algn="l">
                        <a:spcBef>
                          <a:spcPts val="0"/>
                        </a:spcBef>
                        <a:spcAft>
                          <a:spcPts val="0"/>
                        </a:spcAft>
                        <a:buNone/>
                      </a:pPr>
                      <a:r>
                        <a:rPr lang="en" sz="1600">
                          <a:latin typeface="Lato"/>
                          <a:ea typeface="Lato"/>
                          <a:cs typeface="Lato"/>
                          <a:sym typeface="Lato"/>
                        </a:rPr>
                        <a:t>MFT - Minimum Functionality Test</a:t>
                      </a:r>
                      <a:endParaRPr sz="1600">
                        <a:latin typeface="Lato"/>
                        <a:ea typeface="Lato"/>
                        <a:cs typeface="Lato"/>
                        <a:sym typeface="La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13150">
                <a:tc>
                  <a:txBody>
                    <a:bodyPr/>
                    <a:lstStyle/>
                    <a:p>
                      <a:pPr indent="0" lvl="0" marL="0" rtl="0" algn="l">
                        <a:spcBef>
                          <a:spcPts val="0"/>
                        </a:spcBef>
                        <a:spcAft>
                          <a:spcPts val="0"/>
                        </a:spcAft>
                        <a:buNone/>
                      </a:pPr>
                      <a:r>
                        <a:rPr lang="en" sz="1600">
                          <a:latin typeface="Lato"/>
                          <a:ea typeface="Lato"/>
                          <a:cs typeface="Lato"/>
                          <a:sym typeface="Lato"/>
                        </a:rPr>
                        <a:t>DIR - Directional Expectation</a:t>
                      </a:r>
                      <a:endParaRPr sz="1600">
                        <a:latin typeface="Lato"/>
                        <a:ea typeface="Lato"/>
                        <a:cs typeface="Lato"/>
                        <a:sym typeface="La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r>
              <a:tr h="513150">
                <a:tc>
                  <a:txBody>
                    <a:bodyPr/>
                    <a:lstStyle/>
                    <a:p>
                      <a:pPr indent="0" lvl="0" marL="0" rtl="0" algn="l">
                        <a:spcBef>
                          <a:spcPts val="0"/>
                        </a:spcBef>
                        <a:spcAft>
                          <a:spcPts val="0"/>
                        </a:spcAft>
                        <a:buNone/>
                      </a:pPr>
                      <a:r>
                        <a:rPr lang="en" sz="1600">
                          <a:latin typeface="Lato"/>
                          <a:ea typeface="Lato"/>
                          <a:cs typeface="Lato"/>
                          <a:sym typeface="Lato"/>
                        </a:rPr>
                        <a:t>INV - Invariance Test</a:t>
                      </a:r>
                      <a:endParaRPr sz="1600">
                        <a:latin typeface="Lato"/>
                        <a:ea typeface="Lato"/>
                        <a:cs typeface="Lato"/>
                        <a:sym typeface="La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200">
                          <a:solidFill>
                            <a:srgbClr val="999999"/>
                          </a:solidFill>
                          <a:latin typeface="Lato Light"/>
                          <a:ea typeface="Lato Light"/>
                          <a:cs typeface="Lato Light"/>
                          <a:sym typeface="Lato Light"/>
                        </a:rPr>
                        <a:t>n/a</a:t>
                      </a:r>
                      <a:endParaRPr sz="1200">
                        <a:solidFill>
                          <a:srgbClr val="999999"/>
                        </a:solidFill>
                        <a:latin typeface="Lato Light"/>
                        <a:ea typeface="Lato Light"/>
                        <a:cs typeface="Lato Light"/>
                        <a:sym typeface="Lato Light"/>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r>
            </a:tbl>
          </a:graphicData>
        </a:graphic>
      </p:graphicFrame>
      <p:sp>
        <p:nvSpPr>
          <p:cNvPr id="305" name="Google Shape;305;p45"/>
          <p:cNvSpPr txBox="1"/>
          <p:nvPr/>
        </p:nvSpPr>
        <p:spPr>
          <a:xfrm>
            <a:off x="311700" y="3127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Lato Light"/>
                <a:ea typeface="Lato Light"/>
                <a:cs typeface="Lato Light"/>
                <a:sym typeface="Lato Light"/>
              </a:rPr>
              <a:t>CheckList*</a:t>
            </a:r>
            <a:endParaRPr/>
          </a:p>
        </p:txBody>
      </p:sp>
      <p:sp>
        <p:nvSpPr>
          <p:cNvPr id="306" name="Google Shape;306;p45"/>
          <p:cNvSpPr/>
          <p:nvPr/>
        </p:nvSpPr>
        <p:spPr>
          <a:xfrm rot="5400000">
            <a:off x="7470725" y="1577050"/>
            <a:ext cx="279300" cy="2447700"/>
          </a:xfrm>
          <a:prstGeom prst="leftBrace">
            <a:avLst>
              <a:gd fmla="val 50000"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5"/>
          <p:cNvSpPr txBox="1"/>
          <p:nvPr/>
        </p:nvSpPr>
        <p:spPr>
          <a:xfrm>
            <a:off x="6530225" y="2205225"/>
            <a:ext cx="216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Light"/>
                <a:ea typeface="Lato Light"/>
                <a:cs typeface="Lato Light"/>
                <a:sym typeface="Lato Light"/>
              </a:rPr>
              <a:t>Evaluated </a:t>
            </a:r>
            <a:r>
              <a:rPr lang="en">
                <a:latin typeface="Lato Light"/>
                <a:ea typeface="Lato Light"/>
                <a:cs typeface="Lato Light"/>
                <a:sym typeface="Lato Light"/>
              </a:rPr>
              <a:t>by Human</a:t>
            </a:r>
            <a:endParaRPr>
              <a:latin typeface="Lato Light"/>
              <a:ea typeface="Lato Light"/>
              <a:cs typeface="Lato Light"/>
              <a:sym typeface="Lato Light"/>
            </a:endParaRPr>
          </a:p>
        </p:txBody>
      </p:sp>
      <p:sp>
        <p:nvSpPr>
          <p:cNvPr id="308" name="Google Shape;308;p45"/>
          <p:cNvSpPr/>
          <p:nvPr/>
        </p:nvSpPr>
        <p:spPr>
          <a:xfrm rot="5400000">
            <a:off x="5023025" y="1575913"/>
            <a:ext cx="279300" cy="2447700"/>
          </a:xfrm>
          <a:prstGeom prst="leftBrace">
            <a:avLst>
              <a:gd fmla="val 50000"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5"/>
          <p:cNvSpPr txBox="1"/>
          <p:nvPr/>
        </p:nvSpPr>
        <p:spPr>
          <a:xfrm>
            <a:off x="3864125" y="2204100"/>
            <a:ext cx="25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Evaluated by 2 NLP Models</a:t>
            </a:r>
            <a:endParaRPr>
              <a:latin typeface="Lato Light"/>
              <a:ea typeface="Lato Light"/>
              <a:cs typeface="Lato Light"/>
              <a:sym typeface="Lato Light"/>
            </a:endParaRPr>
          </a:p>
        </p:txBody>
      </p:sp>
      <p:sp>
        <p:nvSpPr>
          <p:cNvPr id="310" name="Google Shape;310;p45"/>
          <p:cNvSpPr/>
          <p:nvPr/>
        </p:nvSpPr>
        <p:spPr>
          <a:xfrm>
            <a:off x="232325" y="3127650"/>
            <a:ext cx="3531600" cy="1872900"/>
          </a:xfrm>
          <a:prstGeom prst="roundRect">
            <a:avLst>
              <a:gd fmla="val 16667" name="adj"/>
            </a:avLst>
          </a:prstGeom>
          <a:noFill/>
          <a:ln cap="flat" cmpd="sng" w="28575">
            <a:solidFill>
              <a:srgbClr val="99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nvSpPr>
        <p:spPr>
          <a:xfrm>
            <a:off x="1507175" y="2340900"/>
            <a:ext cx="6129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434343"/>
                </a:solidFill>
                <a:latin typeface="Lato"/>
                <a:ea typeface="Lato"/>
                <a:cs typeface="Lato"/>
                <a:sym typeface="Lato"/>
              </a:rPr>
              <a:t>Demo</a:t>
            </a:r>
            <a:br>
              <a:rPr lang="en" sz="2400">
                <a:solidFill>
                  <a:srgbClr val="434343"/>
                </a:solidFill>
                <a:latin typeface="Lato"/>
                <a:ea typeface="Lato"/>
                <a:cs typeface="Lato"/>
                <a:sym typeface="Lato"/>
              </a:rPr>
            </a:br>
            <a:r>
              <a:rPr lang="en" sz="2400" u="sng">
                <a:solidFill>
                  <a:schemeClr val="hlink"/>
                </a:solidFill>
                <a:latin typeface="Lato Light"/>
                <a:ea typeface="Lato Light"/>
                <a:cs typeface="Lato Light"/>
                <a:sym typeface="Lato Light"/>
                <a:hlinkClick r:id="rId3"/>
              </a:rPr>
              <a:t>memor-ai.com</a:t>
            </a:r>
            <a:endParaRPr sz="2400">
              <a:solidFill>
                <a:srgbClr val="434343"/>
              </a:solidFill>
              <a:latin typeface="Lato Light"/>
              <a:ea typeface="Lato Light"/>
              <a:cs typeface="Lato Light"/>
              <a:sym typeface="La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311700" y="319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Roadmap</a:t>
            </a:r>
            <a:endParaRPr/>
          </a:p>
        </p:txBody>
      </p:sp>
      <p:sp>
        <p:nvSpPr>
          <p:cNvPr id="321" name="Google Shape;321;p47"/>
          <p:cNvSpPr txBox="1"/>
          <p:nvPr/>
        </p:nvSpPr>
        <p:spPr>
          <a:xfrm>
            <a:off x="357300" y="928600"/>
            <a:ext cx="8239500" cy="3853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Lato"/>
              <a:buChar char="●"/>
            </a:pPr>
            <a:r>
              <a:rPr b="1" lang="en" sz="2000">
                <a:latin typeface="Lato"/>
                <a:ea typeface="Lato"/>
                <a:cs typeface="Lato"/>
                <a:sym typeface="Lato"/>
              </a:rPr>
              <a:t>Refine model </a:t>
            </a:r>
            <a:endParaRPr b="1" sz="2000">
              <a:latin typeface="Lato"/>
              <a:ea typeface="Lato"/>
              <a:cs typeface="Lato"/>
              <a:sym typeface="Lato"/>
            </a:endParaRPr>
          </a:p>
          <a:p>
            <a:pPr indent="-355600" lvl="1" marL="914400" rtl="0" algn="l">
              <a:spcBef>
                <a:spcPts val="1000"/>
              </a:spcBef>
              <a:spcAft>
                <a:spcPts val="0"/>
              </a:spcAft>
              <a:buClr>
                <a:schemeClr val="dk1"/>
              </a:buClr>
              <a:buSzPts val="2000"/>
              <a:buFont typeface="Lato Light"/>
              <a:buChar char="○"/>
            </a:pPr>
            <a:r>
              <a:rPr lang="en" sz="2000">
                <a:latin typeface="Lato Light"/>
                <a:ea typeface="Lato Light"/>
                <a:cs typeface="Lato Light"/>
                <a:sym typeface="Lato Light"/>
              </a:rPr>
              <a:t>Maximize model performance, compare  results with other models</a:t>
            </a:r>
            <a:endParaRPr sz="2000">
              <a:latin typeface="Lato Light"/>
              <a:ea typeface="Lato Light"/>
              <a:cs typeface="Lato Light"/>
              <a:sym typeface="Lato Light"/>
            </a:endParaRPr>
          </a:p>
          <a:p>
            <a:pPr indent="-355600" lvl="0" marL="457200" rtl="0" algn="l">
              <a:spcBef>
                <a:spcPts val="1000"/>
              </a:spcBef>
              <a:spcAft>
                <a:spcPts val="0"/>
              </a:spcAft>
              <a:buClr>
                <a:schemeClr val="dk1"/>
              </a:buClr>
              <a:buSzPts val="2000"/>
              <a:buFont typeface="Lato"/>
              <a:buChar char="●"/>
            </a:pPr>
            <a:r>
              <a:rPr b="1" lang="en" sz="2000">
                <a:solidFill>
                  <a:schemeClr val="dk1"/>
                </a:solidFill>
                <a:latin typeface="Lato"/>
                <a:ea typeface="Lato"/>
                <a:cs typeface="Lato"/>
                <a:sym typeface="Lato"/>
              </a:rPr>
              <a:t>Finetine guardrails</a:t>
            </a:r>
            <a:endParaRPr b="1" sz="2000">
              <a:solidFill>
                <a:schemeClr val="dk1"/>
              </a:solidFill>
              <a:latin typeface="Lato"/>
              <a:ea typeface="Lato"/>
              <a:cs typeface="Lato"/>
              <a:sym typeface="Lato"/>
            </a:endParaRPr>
          </a:p>
          <a:p>
            <a:pPr indent="-355600" lvl="1" marL="914400" rtl="0" algn="l">
              <a:spcBef>
                <a:spcPts val="1000"/>
              </a:spcBef>
              <a:spcAft>
                <a:spcPts val="0"/>
              </a:spcAft>
              <a:buClr>
                <a:schemeClr val="dk1"/>
              </a:buClr>
              <a:buSzPts val="2000"/>
              <a:buFont typeface="Lato Light"/>
              <a:buChar char="○"/>
            </a:pPr>
            <a:r>
              <a:rPr lang="en" sz="2000">
                <a:solidFill>
                  <a:schemeClr val="dk1"/>
                </a:solidFill>
                <a:latin typeface="Lato Light"/>
                <a:ea typeface="Lato Light"/>
                <a:cs typeface="Lato Light"/>
                <a:sym typeface="Lato Light"/>
              </a:rPr>
              <a:t>BERTopic - Similarity thresholding &amp; analysis of precision &amp; specificity for various thresholds</a:t>
            </a:r>
            <a:endParaRPr sz="2000">
              <a:solidFill>
                <a:schemeClr val="dk1"/>
              </a:solidFill>
              <a:latin typeface="Lato Light"/>
              <a:ea typeface="Lato Light"/>
              <a:cs typeface="Lato Light"/>
              <a:sym typeface="Lato Light"/>
            </a:endParaRPr>
          </a:p>
          <a:p>
            <a:pPr indent="-355600" lvl="1" marL="914400" rtl="0" algn="l">
              <a:spcBef>
                <a:spcPts val="1000"/>
              </a:spcBef>
              <a:spcAft>
                <a:spcPts val="0"/>
              </a:spcAft>
              <a:buClr>
                <a:schemeClr val="dk1"/>
              </a:buClr>
              <a:buSzPts val="2000"/>
              <a:buFont typeface="Lato Light"/>
              <a:buChar char="○"/>
            </a:pPr>
            <a:r>
              <a:rPr lang="en" sz="2000">
                <a:solidFill>
                  <a:schemeClr val="dk1"/>
                </a:solidFill>
                <a:latin typeface="Lato Light"/>
                <a:ea typeface="Lato Light"/>
                <a:cs typeface="Lato Light"/>
                <a:sym typeface="Lato Light"/>
              </a:rPr>
              <a:t>Explore NLP GANs and Reinforcement Learning with David</a:t>
            </a:r>
            <a:endParaRPr sz="2000">
              <a:solidFill>
                <a:schemeClr val="dk1"/>
              </a:solidFill>
              <a:latin typeface="Lato Light"/>
              <a:ea typeface="Lato Light"/>
              <a:cs typeface="Lato Light"/>
              <a:sym typeface="Lato Light"/>
            </a:endParaRPr>
          </a:p>
          <a:p>
            <a:pPr indent="-355600" lvl="0" marL="457200" rtl="0" algn="l">
              <a:spcBef>
                <a:spcPts val="1000"/>
              </a:spcBef>
              <a:spcAft>
                <a:spcPts val="0"/>
              </a:spcAft>
              <a:buClr>
                <a:schemeClr val="dk1"/>
              </a:buClr>
              <a:buSzPts val="2000"/>
              <a:buFont typeface="Lato"/>
              <a:buChar char="●"/>
            </a:pPr>
            <a:r>
              <a:rPr b="1" lang="en" sz="2000">
                <a:solidFill>
                  <a:schemeClr val="dk1"/>
                </a:solidFill>
                <a:latin typeface="Lato"/>
                <a:ea typeface="Lato"/>
                <a:cs typeface="Lato"/>
                <a:sym typeface="Lato"/>
              </a:rPr>
              <a:t>Evaluation</a:t>
            </a:r>
            <a:endParaRPr b="1" sz="2000">
              <a:solidFill>
                <a:schemeClr val="dk1"/>
              </a:solidFill>
              <a:latin typeface="Lato"/>
              <a:ea typeface="Lato"/>
              <a:cs typeface="Lato"/>
              <a:sym typeface="Lato"/>
            </a:endParaRPr>
          </a:p>
          <a:p>
            <a:pPr indent="-355600" lvl="1" marL="914400" rtl="0" algn="l">
              <a:spcBef>
                <a:spcPts val="1000"/>
              </a:spcBef>
              <a:spcAft>
                <a:spcPts val="0"/>
              </a:spcAft>
              <a:buClr>
                <a:schemeClr val="dk1"/>
              </a:buClr>
              <a:buSzPts val="2000"/>
              <a:buFont typeface="Lato Light"/>
              <a:buChar char="○"/>
            </a:pPr>
            <a:r>
              <a:rPr lang="en" sz="2000">
                <a:solidFill>
                  <a:schemeClr val="dk1"/>
                </a:solidFill>
                <a:latin typeface="Lato Light"/>
                <a:ea typeface="Lato Light"/>
                <a:cs typeface="Lato Light"/>
                <a:sym typeface="Lato Light"/>
              </a:rPr>
              <a:t>Curate test set </a:t>
            </a:r>
            <a:endParaRPr sz="2000">
              <a:solidFill>
                <a:schemeClr val="dk1"/>
              </a:solidFill>
              <a:latin typeface="Lato Light"/>
              <a:ea typeface="Lato Light"/>
              <a:cs typeface="Lato Light"/>
              <a:sym typeface="Lato Light"/>
            </a:endParaRPr>
          </a:p>
          <a:p>
            <a:pPr indent="-355600" lvl="1" marL="914400" rtl="0" algn="l">
              <a:spcBef>
                <a:spcPts val="1000"/>
              </a:spcBef>
              <a:spcAft>
                <a:spcPts val="1000"/>
              </a:spcAft>
              <a:buClr>
                <a:schemeClr val="dk1"/>
              </a:buClr>
              <a:buSzPts val="2000"/>
              <a:buFont typeface="Lato Light"/>
              <a:buChar char="○"/>
            </a:pPr>
            <a:r>
              <a:rPr lang="en" sz="2000">
                <a:solidFill>
                  <a:schemeClr val="dk1"/>
                </a:solidFill>
                <a:latin typeface="Lato Light"/>
                <a:ea typeface="Lato Light"/>
                <a:cs typeface="Lato Light"/>
                <a:sym typeface="Lato Light"/>
              </a:rPr>
              <a:t>Execute framework</a:t>
            </a:r>
            <a:endParaRPr sz="2000">
              <a:solidFill>
                <a:schemeClr val="dk1"/>
              </a:solidFill>
              <a:latin typeface="Lato Light"/>
              <a:ea typeface="Lato Light"/>
              <a:cs typeface="Lato Light"/>
              <a:sym typeface="La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100"/>
          </a:p>
          <a:p>
            <a:pPr indent="0" lvl="0" marL="0" rtl="0" algn="ctr">
              <a:lnSpc>
                <a:spcPct val="100000"/>
              </a:lnSpc>
              <a:spcBef>
                <a:spcPts val="1200"/>
              </a:spcBef>
              <a:spcAft>
                <a:spcPts val="0"/>
              </a:spcAft>
              <a:buClr>
                <a:schemeClr val="dk1"/>
              </a:buClr>
              <a:buSzPts val="1100"/>
              <a:buFont typeface="Arial"/>
              <a:buNone/>
            </a:pPr>
            <a:r>
              <a:rPr lang="en" sz="2200"/>
              <a:t>Acknowledgement</a:t>
            </a:r>
            <a:endParaRPr sz="2200"/>
          </a:p>
          <a:p>
            <a:pPr indent="0" lvl="0" marL="0" rtl="0" algn="ctr">
              <a:spcBef>
                <a:spcPts val="0"/>
              </a:spcBef>
              <a:spcAft>
                <a:spcPts val="0"/>
              </a:spcAft>
              <a:buNone/>
            </a:pPr>
            <a:r>
              <a:t/>
            </a:r>
            <a:endParaRPr sz="1700"/>
          </a:p>
          <a:p>
            <a:pPr indent="0" lvl="0" marL="0" rtl="0" algn="ctr">
              <a:spcBef>
                <a:spcPts val="0"/>
              </a:spcBef>
              <a:spcAft>
                <a:spcPts val="0"/>
              </a:spcAft>
              <a:buNone/>
            </a:pPr>
            <a:r>
              <a:rPr lang="en" sz="1400"/>
              <a:t>Colorado Reed</a:t>
            </a:r>
            <a:endParaRPr sz="1400"/>
          </a:p>
          <a:p>
            <a:pPr indent="0" lvl="0" marL="0" rtl="0" algn="ctr">
              <a:spcBef>
                <a:spcPts val="0"/>
              </a:spcBef>
              <a:spcAft>
                <a:spcPts val="0"/>
              </a:spcAft>
              <a:buClr>
                <a:schemeClr val="dk1"/>
              </a:buClr>
              <a:buSzPts val="1100"/>
              <a:buFont typeface="Arial"/>
              <a:buNone/>
            </a:pPr>
            <a:r>
              <a:rPr lang="en" sz="1400"/>
              <a:t>David Steiner</a:t>
            </a:r>
            <a:endParaRPr sz="1400"/>
          </a:p>
          <a:p>
            <a:pPr indent="0" lvl="0" marL="0" rtl="0" algn="ctr">
              <a:spcBef>
                <a:spcPts val="0"/>
              </a:spcBef>
              <a:spcAft>
                <a:spcPts val="0"/>
              </a:spcAft>
              <a:buNone/>
            </a:pPr>
            <a:r>
              <a:rPr lang="en" sz="1400"/>
              <a:t>Gurdit Chahal</a:t>
            </a:r>
            <a:endParaRPr sz="1400"/>
          </a:p>
          <a:p>
            <a:pPr indent="0" lvl="0" marL="0" rtl="0" algn="ctr">
              <a:spcBef>
                <a:spcPts val="0"/>
              </a:spcBef>
              <a:spcAft>
                <a:spcPts val="0"/>
              </a:spcAft>
              <a:buClr>
                <a:schemeClr val="dk1"/>
              </a:buClr>
              <a:buSzPts val="1100"/>
              <a:buFont typeface="Arial"/>
              <a:buNone/>
            </a:pPr>
            <a:r>
              <a:rPr lang="en" sz="1400"/>
              <a:t>Joyce Shen</a:t>
            </a:r>
            <a:endParaRPr sz="1400"/>
          </a:p>
          <a:p>
            <a:pPr indent="0" lvl="0" marL="0" rtl="0" algn="ctr">
              <a:spcBef>
                <a:spcPts val="0"/>
              </a:spcBef>
              <a:spcAft>
                <a:spcPts val="0"/>
              </a:spcAft>
              <a:buNone/>
            </a:pPr>
            <a:r>
              <a:rPr lang="en" sz="1400"/>
              <a:t>Robert Louka</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9"/>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434343"/>
                </a:solidFill>
                <a:latin typeface="Lato"/>
                <a:ea typeface="Lato"/>
                <a:cs typeface="Lato"/>
                <a:sym typeface="Lato"/>
              </a:rPr>
              <a:t>Appendix</a:t>
            </a:r>
            <a:endParaRPr sz="2400">
              <a:solidFill>
                <a:srgbClr val="434343"/>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272550" y="194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Types (by CheckList*)</a:t>
            </a:r>
            <a:endParaRPr/>
          </a:p>
        </p:txBody>
      </p:sp>
      <p:sp>
        <p:nvSpPr>
          <p:cNvPr id="337" name="Google Shape;337;p50"/>
          <p:cNvSpPr txBox="1"/>
          <p:nvPr>
            <p:ph idx="1" type="body"/>
          </p:nvPr>
        </p:nvSpPr>
        <p:spPr>
          <a:xfrm>
            <a:off x="311700" y="767225"/>
            <a:ext cx="8520600" cy="3906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720">
                <a:solidFill>
                  <a:srgbClr val="000000"/>
                </a:solidFill>
              </a:rPr>
              <a:t>CheckList proposes three test types for NLP models.</a:t>
            </a:r>
            <a:endParaRPr sz="1720">
              <a:solidFill>
                <a:srgbClr val="000000"/>
              </a:solidFill>
            </a:endParaRPr>
          </a:p>
          <a:p>
            <a:pPr indent="0" lvl="0" marL="0" rtl="0" algn="l">
              <a:lnSpc>
                <a:spcPct val="95000"/>
              </a:lnSpc>
              <a:spcBef>
                <a:spcPts val="0"/>
              </a:spcBef>
              <a:spcAft>
                <a:spcPts val="0"/>
              </a:spcAft>
              <a:buSzPts val="770"/>
              <a:buNone/>
            </a:pPr>
            <a:r>
              <a:t/>
            </a:r>
            <a:endParaRPr sz="1080">
              <a:solidFill>
                <a:srgbClr val="000000"/>
              </a:solidFill>
            </a:endParaRPr>
          </a:p>
          <a:p>
            <a:pPr indent="0" lvl="0" marL="0" rtl="0" algn="l">
              <a:lnSpc>
                <a:spcPct val="95000"/>
              </a:lnSpc>
              <a:spcBef>
                <a:spcPts val="0"/>
              </a:spcBef>
              <a:spcAft>
                <a:spcPts val="0"/>
              </a:spcAft>
              <a:buSzPts val="770"/>
              <a:buNone/>
            </a:pPr>
            <a:r>
              <a:rPr lang="en" sz="1700">
                <a:solidFill>
                  <a:srgbClr val="000000"/>
                </a:solidFill>
                <a:latin typeface="Lato"/>
                <a:ea typeface="Lato"/>
                <a:cs typeface="Lato"/>
                <a:sym typeface="Lato"/>
              </a:rPr>
              <a:t>MFT: Minimal Functional Test</a:t>
            </a:r>
            <a:endParaRPr sz="1700">
              <a:solidFill>
                <a:srgbClr val="000000"/>
              </a:solidFill>
              <a:latin typeface="Lato"/>
              <a:ea typeface="Lato"/>
              <a:cs typeface="Lato"/>
              <a:sym typeface="Lato"/>
            </a:endParaRPr>
          </a:p>
          <a:p>
            <a:pPr indent="0" lvl="0" marL="0" rtl="0" algn="l">
              <a:lnSpc>
                <a:spcPct val="95000"/>
              </a:lnSpc>
              <a:spcBef>
                <a:spcPts val="0"/>
              </a:spcBef>
              <a:spcAft>
                <a:spcPts val="0"/>
              </a:spcAft>
              <a:buSzPts val="770"/>
              <a:buNone/>
            </a:pPr>
            <a:r>
              <a:rPr lang="en" sz="1150">
                <a:solidFill>
                  <a:srgbClr val="000000"/>
                </a:solidFill>
              </a:rPr>
              <a:t>Check model behaviors within its trained capability.</a:t>
            </a:r>
            <a:endParaRPr sz="1150">
              <a:solidFill>
                <a:srgbClr val="000000"/>
              </a:solidFill>
            </a:endParaRPr>
          </a:p>
          <a:p>
            <a:pPr indent="0" lvl="0" marL="0" rtl="0" algn="l">
              <a:lnSpc>
                <a:spcPct val="95000"/>
              </a:lnSpc>
              <a:spcBef>
                <a:spcPts val="0"/>
              </a:spcBef>
              <a:spcAft>
                <a:spcPts val="0"/>
              </a:spcAft>
              <a:buSzPts val="770"/>
              <a:buNone/>
            </a:pPr>
            <a:r>
              <a:rPr lang="en" sz="1150">
                <a:solidFill>
                  <a:srgbClr val="000000"/>
                </a:solidFill>
              </a:rPr>
              <a:t>Example: </a:t>
            </a:r>
            <a:endParaRPr sz="1150">
              <a:solidFill>
                <a:srgbClr val="000000"/>
              </a:solidFill>
            </a:endParaRPr>
          </a:p>
          <a:p>
            <a:pPr indent="-301625" lvl="0" marL="457200" rtl="0" algn="l">
              <a:lnSpc>
                <a:spcPct val="95000"/>
              </a:lnSpc>
              <a:spcBef>
                <a:spcPts val="0"/>
              </a:spcBef>
              <a:spcAft>
                <a:spcPts val="0"/>
              </a:spcAft>
              <a:buClr>
                <a:srgbClr val="000000"/>
              </a:buClr>
              <a:buSzPts val="1150"/>
              <a:buChar char="●"/>
            </a:pPr>
            <a:r>
              <a:rPr lang="en" sz="1150">
                <a:solidFill>
                  <a:srgbClr val="000000"/>
                </a:solidFill>
              </a:rPr>
              <a:t>Why did you free solo Half Dome?</a:t>
            </a:r>
            <a:endParaRPr sz="1150">
              <a:solidFill>
                <a:srgbClr val="000000"/>
              </a:solidFill>
            </a:endParaRPr>
          </a:p>
          <a:p>
            <a:pPr indent="0" lvl="0" marL="0" rtl="0" algn="l">
              <a:lnSpc>
                <a:spcPct val="95000"/>
              </a:lnSpc>
              <a:spcBef>
                <a:spcPts val="0"/>
              </a:spcBef>
              <a:spcAft>
                <a:spcPts val="0"/>
              </a:spcAft>
              <a:buSzPts val="770"/>
              <a:buNone/>
            </a:pPr>
            <a:r>
              <a:t/>
            </a:r>
            <a:endParaRPr sz="1080">
              <a:solidFill>
                <a:srgbClr val="000000"/>
              </a:solidFill>
            </a:endParaRPr>
          </a:p>
          <a:p>
            <a:pPr indent="0" lvl="0" marL="0" rtl="0" algn="l">
              <a:lnSpc>
                <a:spcPct val="95000"/>
              </a:lnSpc>
              <a:spcBef>
                <a:spcPts val="0"/>
              </a:spcBef>
              <a:spcAft>
                <a:spcPts val="0"/>
              </a:spcAft>
              <a:buSzPts val="770"/>
              <a:buNone/>
            </a:pPr>
            <a:r>
              <a:rPr lang="en" sz="1700">
                <a:solidFill>
                  <a:srgbClr val="000000"/>
                </a:solidFill>
                <a:latin typeface="Lato"/>
                <a:ea typeface="Lato"/>
                <a:cs typeface="Lato"/>
                <a:sym typeface="Lato"/>
              </a:rPr>
              <a:t>DIR: Directional Expectation</a:t>
            </a:r>
            <a:endParaRPr sz="1779">
              <a:solidFill>
                <a:srgbClr val="000000"/>
              </a:solidFill>
            </a:endParaRPr>
          </a:p>
          <a:p>
            <a:pPr indent="0" lvl="0" marL="0" rtl="0" algn="l">
              <a:lnSpc>
                <a:spcPct val="95000"/>
              </a:lnSpc>
              <a:spcBef>
                <a:spcPts val="0"/>
              </a:spcBef>
              <a:spcAft>
                <a:spcPts val="0"/>
              </a:spcAft>
              <a:buSzPts val="770"/>
              <a:buNone/>
            </a:pPr>
            <a:r>
              <a:rPr lang="en" sz="1150">
                <a:solidFill>
                  <a:srgbClr val="000000"/>
                </a:solidFill>
              </a:rPr>
              <a:t>Extend input queries without changing intents. Then, </a:t>
            </a:r>
            <a:r>
              <a:rPr lang="en" sz="1150">
                <a:solidFill>
                  <a:schemeClr val="dk1"/>
                </a:solidFill>
              </a:rPr>
              <a:t>observe</a:t>
            </a:r>
            <a:r>
              <a:rPr lang="en" sz="1150">
                <a:solidFill>
                  <a:srgbClr val="000000"/>
                </a:solidFill>
              </a:rPr>
              <a:t> shifts in the model’s predictions.</a:t>
            </a:r>
            <a:endParaRPr sz="1150">
              <a:solidFill>
                <a:srgbClr val="000000"/>
              </a:solidFill>
            </a:endParaRPr>
          </a:p>
          <a:p>
            <a:pPr indent="0" lvl="0" marL="0" rtl="0" algn="l">
              <a:lnSpc>
                <a:spcPct val="95000"/>
              </a:lnSpc>
              <a:spcBef>
                <a:spcPts val="0"/>
              </a:spcBef>
              <a:spcAft>
                <a:spcPts val="0"/>
              </a:spcAft>
              <a:buSzPts val="770"/>
              <a:buNone/>
            </a:pPr>
            <a:r>
              <a:rPr lang="en" sz="1150">
                <a:solidFill>
                  <a:schemeClr val="dk1"/>
                </a:solidFill>
              </a:rPr>
              <a:t>Examples: </a:t>
            </a:r>
            <a:endParaRPr sz="1150">
              <a:solidFill>
                <a:schemeClr val="dk1"/>
              </a:solidFill>
            </a:endParaRPr>
          </a:p>
          <a:p>
            <a:pPr indent="-301625" lvl="0" marL="457200" rtl="0" algn="l">
              <a:lnSpc>
                <a:spcPct val="95000"/>
              </a:lnSpc>
              <a:spcBef>
                <a:spcPts val="0"/>
              </a:spcBef>
              <a:spcAft>
                <a:spcPts val="0"/>
              </a:spcAft>
              <a:buClr>
                <a:schemeClr val="dk1"/>
              </a:buClr>
              <a:buSzPts val="1150"/>
              <a:buChar char="●"/>
            </a:pPr>
            <a:r>
              <a:rPr lang="en" sz="1150">
                <a:solidFill>
                  <a:schemeClr val="dk1"/>
                </a:solidFill>
              </a:rPr>
              <a:t>Why did you free solo Half Dome?</a:t>
            </a:r>
            <a:endParaRPr sz="1150">
              <a:solidFill>
                <a:schemeClr val="dk1"/>
              </a:solidFill>
            </a:endParaRPr>
          </a:p>
          <a:p>
            <a:pPr indent="-301625" lvl="0" marL="457200" rtl="0" algn="l">
              <a:lnSpc>
                <a:spcPct val="95000"/>
              </a:lnSpc>
              <a:spcBef>
                <a:spcPts val="0"/>
              </a:spcBef>
              <a:spcAft>
                <a:spcPts val="0"/>
              </a:spcAft>
              <a:buClr>
                <a:schemeClr val="dk1"/>
              </a:buClr>
              <a:buSzPts val="1150"/>
              <a:buChar char="●"/>
            </a:pPr>
            <a:r>
              <a:rPr lang="en" sz="1150">
                <a:solidFill>
                  <a:schemeClr val="dk1"/>
                </a:solidFill>
              </a:rPr>
              <a:t>Why did you free solo Half Dome in the Yosemite National Park? </a:t>
            </a:r>
            <a:endParaRPr sz="1150">
              <a:solidFill>
                <a:schemeClr val="dk1"/>
              </a:solidFill>
            </a:endParaRPr>
          </a:p>
          <a:p>
            <a:pPr indent="-301625" lvl="0" marL="457200" rtl="0" algn="l">
              <a:lnSpc>
                <a:spcPct val="95000"/>
              </a:lnSpc>
              <a:spcBef>
                <a:spcPts val="0"/>
              </a:spcBef>
              <a:spcAft>
                <a:spcPts val="0"/>
              </a:spcAft>
              <a:buClr>
                <a:schemeClr val="dk1"/>
              </a:buClr>
              <a:buSzPts val="1150"/>
              <a:buChar char="●"/>
            </a:pPr>
            <a:r>
              <a:rPr lang="en" sz="1150">
                <a:solidFill>
                  <a:schemeClr val="dk1"/>
                </a:solidFill>
              </a:rPr>
              <a:t>Why did you free solo Half Dome in the Yosemite National Park? It was amazing. </a:t>
            </a:r>
            <a:endParaRPr sz="1150">
              <a:solidFill>
                <a:schemeClr val="dk1"/>
              </a:solidFill>
            </a:endParaRPr>
          </a:p>
          <a:p>
            <a:pPr indent="0" lvl="0" marL="0" rtl="0" algn="l">
              <a:lnSpc>
                <a:spcPct val="95000"/>
              </a:lnSpc>
              <a:spcBef>
                <a:spcPts val="0"/>
              </a:spcBef>
              <a:spcAft>
                <a:spcPts val="0"/>
              </a:spcAft>
              <a:buSzPts val="770"/>
              <a:buNone/>
            </a:pPr>
            <a:r>
              <a:t/>
            </a:r>
            <a:endParaRPr sz="1080">
              <a:solidFill>
                <a:srgbClr val="000000"/>
              </a:solidFill>
            </a:endParaRPr>
          </a:p>
          <a:p>
            <a:pPr indent="0" lvl="0" marL="0" rtl="0" algn="l">
              <a:lnSpc>
                <a:spcPct val="95000"/>
              </a:lnSpc>
              <a:spcBef>
                <a:spcPts val="0"/>
              </a:spcBef>
              <a:spcAft>
                <a:spcPts val="0"/>
              </a:spcAft>
              <a:buSzPts val="770"/>
              <a:buNone/>
            </a:pPr>
            <a:r>
              <a:rPr lang="en" sz="1700">
                <a:solidFill>
                  <a:srgbClr val="000000"/>
                </a:solidFill>
                <a:latin typeface="Lato"/>
                <a:ea typeface="Lato"/>
                <a:cs typeface="Lato"/>
                <a:sym typeface="Lato"/>
              </a:rPr>
              <a:t>INV: Invariance Test</a:t>
            </a:r>
            <a:endParaRPr sz="1080">
              <a:solidFill>
                <a:srgbClr val="000000"/>
              </a:solidFill>
            </a:endParaRPr>
          </a:p>
          <a:p>
            <a:pPr indent="0" lvl="0" marL="0" rtl="0" algn="l">
              <a:lnSpc>
                <a:spcPct val="95000"/>
              </a:lnSpc>
              <a:spcBef>
                <a:spcPts val="0"/>
              </a:spcBef>
              <a:spcAft>
                <a:spcPts val="0"/>
              </a:spcAft>
              <a:buSzPts val="770"/>
              <a:buNone/>
            </a:pPr>
            <a:r>
              <a:rPr lang="en" sz="1150">
                <a:solidFill>
                  <a:srgbClr val="000000"/>
                </a:solidFill>
              </a:rPr>
              <a:t>Perturb input queries without changing intents (e.g. NER, synonyms, etc.). Then, observe shifts in the model’s predictions. </a:t>
            </a:r>
            <a:endParaRPr sz="1150">
              <a:solidFill>
                <a:srgbClr val="000000"/>
              </a:solidFill>
            </a:endParaRPr>
          </a:p>
          <a:p>
            <a:pPr indent="0" lvl="0" marL="0" rtl="0" algn="l">
              <a:lnSpc>
                <a:spcPct val="95000"/>
              </a:lnSpc>
              <a:spcBef>
                <a:spcPts val="0"/>
              </a:spcBef>
              <a:spcAft>
                <a:spcPts val="0"/>
              </a:spcAft>
              <a:buNone/>
            </a:pPr>
            <a:r>
              <a:rPr lang="en" sz="1150">
                <a:solidFill>
                  <a:schemeClr val="dk1"/>
                </a:solidFill>
              </a:rPr>
              <a:t>Examples:</a:t>
            </a:r>
            <a:endParaRPr sz="1150">
              <a:solidFill>
                <a:srgbClr val="000000"/>
              </a:solidFill>
            </a:endParaRPr>
          </a:p>
          <a:p>
            <a:pPr indent="-301625" lvl="0" marL="457200" rtl="0" algn="l">
              <a:lnSpc>
                <a:spcPct val="95000"/>
              </a:lnSpc>
              <a:spcBef>
                <a:spcPts val="0"/>
              </a:spcBef>
              <a:spcAft>
                <a:spcPts val="0"/>
              </a:spcAft>
              <a:buClr>
                <a:schemeClr val="dk1"/>
              </a:buClr>
              <a:buSzPts val="1150"/>
              <a:buChar char="●"/>
            </a:pPr>
            <a:r>
              <a:rPr lang="en" sz="1150">
                <a:solidFill>
                  <a:schemeClr val="dk1"/>
                </a:solidFill>
              </a:rPr>
              <a:t>Why did you free solo Half Dome?</a:t>
            </a:r>
            <a:endParaRPr sz="1150">
              <a:solidFill>
                <a:schemeClr val="dk1"/>
              </a:solidFill>
            </a:endParaRPr>
          </a:p>
          <a:p>
            <a:pPr indent="-301625" lvl="0" marL="457200" rtl="0" algn="l">
              <a:lnSpc>
                <a:spcPct val="95000"/>
              </a:lnSpc>
              <a:spcBef>
                <a:spcPts val="0"/>
              </a:spcBef>
              <a:spcAft>
                <a:spcPts val="0"/>
              </a:spcAft>
              <a:buClr>
                <a:schemeClr val="dk1"/>
              </a:buClr>
              <a:buSzPts val="1150"/>
              <a:buChar char="●"/>
            </a:pPr>
            <a:r>
              <a:rPr lang="en" sz="1150">
                <a:solidFill>
                  <a:schemeClr val="dk1"/>
                </a:solidFill>
              </a:rPr>
              <a:t>Why did you free solo climb Half Dome?</a:t>
            </a:r>
            <a:endParaRPr sz="1150">
              <a:solidFill>
                <a:schemeClr val="dk1"/>
              </a:solidFill>
            </a:endParaRPr>
          </a:p>
          <a:p>
            <a:pPr indent="-301625" lvl="0" marL="457200" rtl="0" algn="l">
              <a:lnSpc>
                <a:spcPct val="95000"/>
              </a:lnSpc>
              <a:spcBef>
                <a:spcPts val="0"/>
              </a:spcBef>
              <a:spcAft>
                <a:spcPts val="0"/>
              </a:spcAft>
              <a:buClr>
                <a:schemeClr val="dk1"/>
              </a:buClr>
              <a:buSzPts val="1150"/>
              <a:buChar char="●"/>
            </a:pPr>
            <a:r>
              <a:rPr lang="en" sz="1150">
                <a:solidFill>
                  <a:schemeClr val="dk1"/>
                </a:solidFill>
              </a:rPr>
              <a:t>Why did you climb Half Dome without a rope?</a:t>
            </a:r>
            <a:endParaRPr sz="1500"/>
          </a:p>
        </p:txBody>
      </p:sp>
      <p:sp>
        <p:nvSpPr>
          <p:cNvPr id="338" name="Google Shape;338;p50"/>
          <p:cNvSpPr txBox="1"/>
          <p:nvPr/>
        </p:nvSpPr>
        <p:spPr>
          <a:xfrm>
            <a:off x="311700" y="4734400"/>
            <a:ext cx="782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Light"/>
                <a:ea typeface="Lato Light"/>
                <a:cs typeface="Lato Light"/>
                <a:sym typeface="Lato Light"/>
              </a:rPr>
              <a:t>* </a:t>
            </a:r>
            <a:r>
              <a:rPr lang="en" sz="1000">
                <a:solidFill>
                  <a:schemeClr val="dk2"/>
                </a:solidFill>
                <a:latin typeface="Lato Light"/>
                <a:ea typeface="Lato Light"/>
                <a:cs typeface="Lato Light"/>
                <a:sym typeface="Lato Light"/>
              </a:rPr>
              <a:t>Beyond Accuracy: Behavioral Testing of NLP models with CheckList ( </a:t>
            </a:r>
            <a:r>
              <a:rPr lang="en" sz="1000" u="sng">
                <a:solidFill>
                  <a:schemeClr val="accent5"/>
                </a:solidFill>
                <a:latin typeface="Lato Light"/>
                <a:ea typeface="Lato Light"/>
                <a:cs typeface="Lato Light"/>
                <a:sym typeface="Lato Light"/>
                <a:hlinkClick r:id="rId3">
                  <a:extLst>
                    <a:ext uri="{A12FA001-AC4F-418D-AE19-62706E023703}">
                      <ahyp:hlinkClr val="tx"/>
                    </a:ext>
                  </a:extLst>
                </a:hlinkClick>
              </a:rPr>
              <a:t>https://arxiv.org/abs/2005.04118</a:t>
            </a:r>
            <a:r>
              <a:rPr lang="en" sz="1000">
                <a:solidFill>
                  <a:schemeClr val="dk2"/>
                </a:solidFill>
                <a:latin typeface="Lato Light"/>
                <a:ea typeface="Lato Light"/>
                <a:cs typeface="Lato Light"/>
                <a:sym typeface="Lato Light"/>
              </a:rPr>
              <a:t> )</a:t>
            </a:r>
            <a:endParaRPr sz="1000">
              <a:latin typeface="Lato Light"/>
              <a:ea typeface="Lato Light"/>
              <a:cs typeface="Lato Light"/>
              <a:sym typeface="La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idx="1" type="body"/>
          </p:nvPr>
        </p:nvSpPr>
        <p:spPr>
          <a:xfrm>
            <a:off x="311700" y="816125"/>
            <a:ext cx="8520600" cy="41757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en" sz="1200">
                <a:latin typeface="Lato"/>
                <a:ea typeface="Lato"/>
                <a:cs typeface="Lato"/>
                <a:sym typeface="Lato"/>
              </a:rPr>
              <a:t>Model</a:t>
            </a:r>
            <a:r>
              <a:rPr lang="en" sz="1200"/>
              <a:t>:</a:t>
            </a:r>
            <a:endParaRPr sz="1200"/>
          </a:p>
          <a:p>
            <a:pPr indent="0" lvl="0" marL="0" rtl="0" algn="l">
              <a:lnSpc>
                <a:spcPct val="100000"/>
              </a:lnSpc>
              <a:spcBef>
                <a:spcPts val="0"/>
              </a:spcBef>
              <a:spcAft>
                <a:spcPts val="0"/>
              </a:spcAft>
              <a:buNone/>
            </a:pPr>
            <a:r>
              <a:t/>
            </a:r>
            <a:endParaRPr sz="1200"/>
          </a:p>
          <a:p>
            <a:pPr indent="0" lvl="0" marL="457200" rtl="0" algn="l">
              <a:lnSpc>
                <a:spcPct val="100000"/>
              </a:lnSpc>
              <a:spcBef>
                <a:spcPts val="0"/>
              </a:spcBef>
              <a:spcAft>
                <a:spcPts val="0"/>
              </a:spcAft>
              <a:buNone/>
            </a:pPr>
            <a:r>
              <a:rPr lang="en" sz="1200"/>
              <a:t>GPT-3 Language Models are Few Shot Learners</a:t>
            </a:r>
            <a:endParaRPr sz="1200"/>
          </a:p>
          <a:p>
            <a:pPr indent="0" lvl="0" marL="457200" rtl="0" algn="l">
              <a:lnSpc>
                <a:spcPct val="100000"/>
              </a:lnSpc>
              <a:spcBef>
                <a:spcPts val="0"/>
              </a:spcBef>
              <a:spcAft>
                <a:spcPts val="0"/>
              </a:spcAft>
              <a:buNone/>
            </a:pPr>
            <a:r>
              <a:rPr lang="en" sz="1200" u="sng">
                <a:solidFill>
                  <a:schemeClr val="hlink"/>
                </a:solidFill>
                <a:hlinkClick r:id="rId3"/>
              </a:rPr>
              <a:t>https://arxiv.org/abs/2005.14165</a:t>
            </a:r>
            <a:endParaRPr sz="1200"/>
          </a:p>
          <a:p>
            <a:pPr indent="0" lvl="0" marL="457200" rtl="0" algn="l">
              <a:lnSpc>
                <a:spcPct val="100000"/>
              </a:lnSpc>
              <a:spcBef>
                <a:spcPts val="0"/>
              </a:spcBef>
              <a:spcAft>
                <a:spcPts val="0"/>
              </a:spcAft>
              <a:buNone/>
            </a:pPr>
            <a:r>
              <a:t/>
            </a:r>
            <a:endParaRPr sz="1200"/>
          </a:p>
          <a:p>
            <a:pPr indent="0" lvl="0" marL="457200" rtl="0" algn="l">
              <a:lnSpc>
                <a:spcPct val="100000"/>
              </a:lnSpc>
              <a:spcBef>
                <a:spcPts val="0"/>
              </a:spcBef>
              <a:spcAft>
                <a:spcPts val="0"/>
              </a:spcAft>
              <a:buNone/>
            </a:pPr>
            <a:r>
              <a:rPr lang="en" sz="1200"/>
              <a:t>OpenAI GPT-3 API documentation</a:t>
            </a:r>
            <a:endParaRPr sz="1200"/>
          </a:p>
          <a:p>
            <a:pPr indent="0" lvl="0" marL="457200" rtl="0" algn="l">
              <a:lnSpc>
                <a:spcPct val="100000"/>
              </a:lnSpc>
              <a:spcBef>
                <a:spcPts val="0"/>
              </a:spcBef>
              <a:spcAft>
                <a:spcPts val="0"/>
              </a:spcAft>
              <a:buNone/>
            </a:pPr>
            <a:r>
              <a:rPr lang="en" sz="1200" u="sng">
                <a:solidFill>
                  <a:schemeClr val="hlink"/>
                </a:solidFill>
                <a:hlinkClick r:id="rId4"/>
              </a:rPr>
              <a:t>https://beta.openai.com/docs/engines</a:t>
            </a:r>
            <a:endParaRPr sz="1200"/>
          </a:p>
          <a:p>
            <a:pPr indent="0" lvl="0" marL="457200" rtl="0" algn="l">
              <a:lnSpc>
                <a:spcPct val="100000"/>
              </a:lnSpc>
              <a:spcBef>
                <a:spcPts val="0"/>
              </a:spcBef>
              <a:spcAft>
                <a:spcPts val="0"/>
              </a:spcAft>
              <a:buNone/>
            </a:pPr>
            <a:r>
              <a:t/>
            </a:r>
            <a:endParaRPr sz="1200"/>
          </a:p>
          <a:p>
            <a:pPr indent="0" lvl="0" marL="457200" rtl="0" algn="l">
              <a:lnSpc>
                <a:spcPct val="100000"/>
              </a:lnSpc>
              <a:spcBef>
                <a:spcPts val="0"/>
              </a:spcBef>
              <a:spcAft>
                <a:spcPts val="0"/>
              </a:spcAft>
              <a:buNone/>
            </a:pPr>
            <a:r>
              <a:rPr lang="en" sz="1200"/>
              <a:t>Exploring GPT-3 book</a:t>
            </a:r>
            <a:endParaRPr sz="1200"/>
          </a:p>
          <a:p>
            <a:pPr indent="0" lvl="0" marL="457200" rtl="0" algn="l">
              <a:lnSpc>
                <a:spcPct val="100000"/>
              </a:lnSpc>
              <a:spcBef>
                <a:spcPts val="0"/>
              </a:spcBef>
              <a:spcAft>
                <a:spcPts val="0"/>
              </a:spcAft>
              <a:buNone/>
            </a:pPr>
            <a:r>
              <a:rPr lang="en" sz="1200" u="sng">
                <a:solidFill>
                  <a:schemeClr val="hlink"/>
                </a:solidFill>
                <a:hlinkClick r:id="rId5"/>
              </a:rPr>
              <a:t>https://learning.oreilly.com/library/view/exploring-gpt-3/9781800563193/cover.xhtml</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latin typeface="Lato"/>
                <a:ea typeface="Lato"/>
                <a:cs typeface="Lato"/>
                <a:sym typeface="Lato"/>
              </a:rPr>
              <a:t>Guardrails</a:t>
            </a:r>
            <a:r>
              <a:rPr lang="en" sz="1200"/>
              <a:t>:</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	BERTopic implementation</a:t>
            </a:r>
            <a:endParaRPr sz="1200"/>
          </a:p>
          <a:p>
            <a:pPr indent="457200" lvl="0" marL="0" rtl="0" algn="l">
              <a:lnSpc>
                <a:spcPct val="100000"/>
              </a:lnSpc>
              <a:spcBef>
                <a:spcPts val="0"/>
              </a:spcBef>
              <a:spcAft>
                <a:spcPts val="0"/>
              </a:spcAft>
              <a:buNone/>
            </a:pPr>
            <a:r>
              <a:rPr lang="en" sz="1200" u="sng">
                <a:solidFill>
                  <a:schemeClr val="hlink"/>
                </a:solidFill>
                <a:hlinkClick r:id="rId6"/>
              </a:rPr>
              <a:t>https://github.com/MaartenGr/BERTopic</a:t>
            </a:r>
            <a:endParaRPr sz="1200"/>
          </a:p>
          <a:p>
            <a:pPr indent="457200" lvl="0" marL="0" rtl="0" algn="l">
              <a:lnSpc>
                <a:spcPct val="100000"/>
              </a:lnSpc>
              <a:spcBef>
                <a:spcPts val="0"/>
              </a:spcBef>
              <a:spcAft>
                <a:spcPts val="0"/>
              </a:spcAft>
              <a:buNone/>
            </a:pPr>
            <a:r>
              <a:t/>
            </a:r>
            <a:endParaRPr sz="1200"/>
          </a:p>
          <a:p>
            <a:pPr indent="457200" lvl="0" marL="0" rtl="0" algn="l">
              <a:lnSpc>
                <a:spcPct val="100000"/>
              </a:lnSpc>
              <a:spcBef>
                <a:spcPts val="0"/>
              </a:spcBef>
              <a:spcAft>
                <a:spcPts val="0"/>
              </a:spcAft>
              <a:buNone/>
            </a:pPr>
            <a:r>
              <a:rPr lang="en" sz="1200"/>
              <a:t>Universal Sentence Encoder</a:t>
            </a:r>
            <a:endParaRPr sz="1200"/>
          </a:p>
          <a:p>
            <a:pPr indent="457200" lvl="0" marL="0" rtl="0" algn="l">
              <a:lnSpc>
                <a:spcPct val="100000"/>
              </a:lnSpc>
              <a:spcBef>
                <a:spcPts val="0"/>
              </a:spcBef>
              <a:spcAft>
                <a:spcPts val="0"/>
              </a:spcAft>
              <a:buNone/>
            </a:pPr>
            <a:r>
              <a:rPr lang="en" sz="1200" u="sng">
                <a:solidFill>
                  <a:schemeClr val="hlink"/>
                </a:solidFill>
                <a:hlinkClick r:id="rId7"/>
              </a:rPr>
              <a:t>https://tfhub.dev/google/universal-sentence-encoder/4</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latin typeface="Lato"/>
                <a:ea typeface="Lato"/>
                <a:cs typeface="Lato"/>
                <a:sym typeface="Lato"/>
              </a:rPr>
              <a:t>Evaluation:</a:t>
            </a:r>
            <a:endParaRPr sz="1200">
              <a:latin typeface="Lato"/>
              <a:ea typeface="Lato"/>
              <a:cs typeface="Lato"/>
              <a:sym typeface="Lato"/>
            </a:endParaRPr>
          </a:p>
          <a:p>
            <a:pPr indent="0" lvl="0" marL="0" rtl="0" algn="l">
              <a:lnSpc>
                <a:spcPct val="100000"/>
              </a:lnSpc>
              <a:spcBef>
                <a:spcPts val="0"/>
              </a:spcBef>
              <a:spcAft>
                <a:spcPts val="0"/>
              </a:spcAft>
              <a:buNone/>
            </a:pPr>
            <a:r>
              <a:t/>
            </a:r>
            <a:endParaRPr sz="1200"/>
          </a:p>
          <a:p>
            <a:pPr indent="0" lvl="0" marL="457200" rtl="0" algn="l">
              <a:spcBef>
                <a:spcPts val="0"/>
              </a:spcBef>
              <a:spcAft>
                <a:spcPts val="0"/>
              </a:spcAft>
              <a:buNone/>
            </a:pPr>
            <a:r>
              <a:rPr lang="en" sz="1200"/>
              <a:t>Beyond Accuracy: Behavioral Testing of NLP models with CheckList</a:t>
            </a:r>
            <a:br>
              <a:rPr lang="en" sz="1200"/>
            </a:br>
            <a:r>
              <a:rPr lang="en" sz="1200" u="sng">
                <a:solidFill>
                  <a:schemeClr val="hlink"/>
                </a:solidFill>
                <a:hlinkClick r:id="rId8"/>
              </a:rPr>
              <a:t>https://arxiv.org/abs/2005.04118</a:t>
            </a:r>
            <a:r>
              <a:rPr lang="en" sz="1200"/>
              <a:t> </a:t>
            </a:r>
            <a:endParaRPr sz="1200"/>
          </a:p>
          <a:p>
            <a:pPr indent="0" lvl="0" marL="457200" rtl="0" algn="l">
              <a:spcBef>
                <a:spcPts val="1200"/>
              </a:spcBef>
              <a:spcAft>
                <a:spcPts val="1200"/>
              </a:spcAft>
              <a:buNone/>
            </a:pPr>
            <a:r>
              <a:rPr lang="en" sz="1200"/>
              <a:t>Query-wellformedness Dataset</a:t>
            </a:r>
            <a:br>
              <a:rPr lang="en" sz="1200"/>
            </a:br>
            <a:r>
              <a:rPr lang="en" sz="1200" u="sng">
                <a:solidFill>
                  <a:schemeClr val="hlink"/>
                </a:solidFill>
                <a:hlinkClick r:id="rId9"/>
              </a:rPr>
              <a:t>https://github.com/google-research-datasets/query-wellformedness</a:t>
            </a:r>
            <a:r>
              <a:rPr lang="en" sz="1200"/>
              <a:t> </a:t>
            </a:r>
            <a:endParaRPr sz="1200"/>
          </a:p>
        </p:txBody>
      </p:sp>
      <p:sp>
        <p:nvSpPr>
          <p:cNvPr id="344" name="Google Shape;344;p51"/>
          <p:cNvSpPr txBox="1"/>
          <p:nvPr>
            <p:ph type="title"/>
          </p:nvPr>
        </p:nvSpPr>
        <p:spPr>
          <a:xfrm>
            <a:off x="311700" y="19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2199100" y="4527900"/>
            <a:ext cx="4746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Light"/>
                <a:ea typeface="Lato Light"/>
                <a:cs typeface="Lato Light"/>
                <a:sym typeface="Lato Light"/>
              </a:rPr>
              <a:t>A son who travels the world to tell the story of his father...</a:t>
            </a:r>
            <a:endParaRPr>
              <a:solidFill>
                <a:schemeClr val="dk1"/>
              </a:solidFill>
              <a:latin typeface="Lato Light"/>
              <a:ea typeface="Lato Light"/>
              <a:cs typeface="Lato Light"/>
              <a:sym typeface="Lato Light"/>
            </a:endParaRPr>
          </a:p>
          <a:p>
            <a:pPr indent="0" lvl="0" marL="0" rtl="0" algn="ctr">
              <a:spcBef>
                <a:spcPts val="0"/>
              </a:spcBef>
              <a:spcAft>
                <a:spcPts val="0"/>
              </a:spcAft>
              <a:buNone/>
            </a:pPr>
            <a:r>
              <a:t/>
            </a:r>
            <a:endParaRPr>
              <a:latin typeface="Lato Light"/>
              <a:ea typeface="Lato Light"/>
              <a:cs typeface="Lato Light"/>
              <a:sym typeface="Lato Light"/>
            </a:endParaRPr>
          </a:p>
        </p:txBody>
      </p:sp>
      <p:pic>
        <p:nvPicPr>
          <p:cNvPr id="79" name="Google Shape;79;p16"/>
          <p:cNvPicPr preferRelativeResize="0"/>
          <p:nvPr/>
        </p:nvPicPr>
        <p:blipFill>
          <a:blip r:embed="rId3">
            <a:alphaModFix/>
          </a:blip>
          <a:stretch>
            <a:fillRect/>
          </a:stretch>
        </p:blipFill>
        <p:spPr>
          <a:xfrm>
            <a:off x="3206575" y="500100"/>
            <a:ext cx="2730848" cy="4027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idx="1" type="body"/>
          </p:nvPr>
        </p:nvSpPr>
        <p:spPr>
          <a:xfrm>
            <a:off x="311700" y="722800"/>
            <a:ext cx="8520600" cy="42690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Clr>
                <a:schemeClr val="dk1"/>
              </a:buClr>
              <a:buSzPct val="91666"/>
              <a:buFont typeface="Arial"/>
              <a:buNone/>
            </a:pPr>
            <a:r>
              <a:rPr lang="en" sz="1200">
                <a:latin typeface="Lato"/>
                <a:ea typeface="Lato"/>
                <a:cs typeface="Lato"/>
                <a:sym typeface="Lato"/>
              </a:rPr>
              <a:t>Evaluation cont:</a:t>
            </a:r>
            <a:endParaRPr sz="1200">
              <a:latin typeface="Lato"/>
              <a:ea typeface="Lato"/>
              <a:cs typeface="Lato"/>
              <a:sym typeface="Lato"/>
            </a:endParaRPr>
          </a:p>
          <a:p>
            <a:pPr indent="0" lvl="0" marL="0" rtl="0" algn="l">
              <a:lnSpc>
                <a:spcPct val="100000"/>
              </a:lnSpc>
              <a:spcBef>
                <a:spcPts val="0"/>
              </a:spcBef>
              <a:spcAft>
                <a:spcPts val="0"/>
              </a:spcAft>
              <a:buClr>
                <a:schemeClr val="dk1"/>
              </a:buClr>
              <a:buSzPct val="91666"/>
              <a:buFont typeface="Arial"/>
              <a:buNone/>
            </a:pPr>
            <a:r>
              <a:t/>
            </a:r>
            <a:endParaRPr sz="1200">
              <a:latin typeface="Lato"/>
              <a:ea typeface="Lato"/>
              <a:cs typeface="Lato"/>
              <a:sym typeface="Lato"/>
            </a:endParaRPr>
          </a:p>
          <a:p>
            <a:pPr indent="0" lvl="0" marL="457200" rtl="0" algn="l">
              <a:spcBef>
                <a:spcPts val="0"/>
              </a:spcBef>
              <a:spcAft>
                <a:spcPts val="0"/>
              </a:spcAft>
              <a:buClr>
                <a:schemeClr val="dk1"/>
              </a:buClr>
              <a:buSzPct val="91666"/>
              <a:buFont typeface="Arial"/>
              <a:buNone/>
            </a:pPr>
            <a:r>
              <a:rPr lang="en" sz="1200"/>
              <a:t>Identifying Well-formed Natural Language Questions</a:t>
            </a:r>
            <a:br>
              <a:rPr lang="en" sz="1200"/>
            </a:br>
            <a:r>
              <a:rPr lang="en" sz="1200" u="sng">
                <a:solidFill>
                  <a:schemeClr val="accent5"/>
                </a:solidFill>
                <a:hlinkClick r:id="rId3">
                  <a:extLst>
                    <a:ext uri="{A12FA001-AC4F-418D-AE19-62706E023703}">
                      <ahyp:hlinkClr val="tx"/>
                    </a:ext>
                  </a:extLst>
                </a:hlinkClick>
              </a:rPr>
              <a:t>https://arxiv.org/abs/1808.09419</a:t>
            </a:r>
            <a:r>
              <a:rPr lang="en" sz="1200"/>
              <a:t> </a:t>
            </a:r>
            <a:endParaRPr sz="1200"/>
          </a:p>
          <a:p>
            <a:pPr indent="0" lvl="0" marL="457200" rtl="0" algn="l">
              <a:spcBef>
                <a:spcPts val="1200"/>
              </a:spcBef>
              <a:spcAft>
                <a:spcPts val="0"/>
              </a:spcAft>
              <a:buClr>
                <a:schemeClr val="dk1"/>
              </a:buClr>
              <a:buSzPct val="91666"/>
              <a:buFont typeface="Arial"/>
              <a:buNone/>
            </a:pPr>
            <a:r>
              <a:rPr lang="en" sz="1200"/>
              <a:t>Salesken Wellformedness</a:t>
            </a:r>
            <a:br>
              <a:rPr lang="en" sz="1200"/>
            </a:br>
            <a:r>
              <a:rPr lang="en" sz="1200" u="sng">
                <a:solidFill>
                  <a:schemeClr val="accent5"/>
                </a:solidFill>
                <a:hlinkClick r:id="rId4">
                  <a:extLst>
                    <a:ext uri="{A12FA001-AC4F-418D-AE19-62706E023703}">
                      <ahyp:hlinkClr val="tx"/>
                    </a:ext>
                  </a:extLst>
                </a:hlinkClick>
              </a:rPr>
              <a:t>https://huggingface.co/salesken/query_wellformedness_score</a:t>
            </a:r>
            <a:r>
              <a:rPr lang="en" sz="1200"/>
              <a:t> </a:t>
            </a:r>
            <a:endParaRPr sz="1200"/>
          </a:p>
          <a:p>
            <a:pPr indent="0" lvl="0" marL="457200" rtl="0" algn="l">
              <a:spcBef>
                <a:spcPts val="1200"/>
              </a:spcBef>
              <a:spcAft>
                <a:spcPts val="0"/>
              </a:spcAft>
              <a:buClr>
                <a:schemeClr val="dk1"/>
              </a:buClr>
              <a:buSzPct val="91666"/>
              <a:buFont typeface="Arial"/>
              <a:buNone/>
            </a:pPr>
            <a:r>
              <a:rPr lang="en" sz="1200"/>
              <a:t>Sentence BERT</a:t>
            </a:r>
            <a:br>
              <a:rPr lang="en" sz="1200"/>
            </a:br>
            <a:r>
              <a:rPr lang="en" sz="1200" u="sng">
                <a:solidFill>
                  <a:schemeClr val="accent5"/>
                </a:solidFill>
                <a:hlinkClick r:id="rId5">
                  <a:extLst>
                    <a:ext uri="{A12FA001-AC4F-418D-AE19-62706E023703}">
                      <ahyp:hlinkClr val="tx"/>
                    </a:ext>
                  </a:extLst>
                </a:hlinkClick>
              </a:rPr>
              <a:t>https://arxiv.org/abs/1908.10084</a:t>
            </a:r>
            <a:endParaRPr sz="1200"/>
          </a:p>
          <a:p>
            <a:pPr indent="0" lvl="0" marL="457200" rtl="0" algn="l">
              <a:spcBef>
                <a:spcPts val="1200"/>
              </a:spcBef>
              <a:spcAft>
                <a:spcPts val="0"/>
              </a:spcAft>
              <a:buClr>
                <a:schemeClr val="dk1"/>
              </a:buClr>
              <a:buSzPct val="91666"/>
              <a:buFont typeface="Arial"/>
              <a:buNone/>
            </a:pPr>
            <a:r>
              <a:rPr lang="en" sz="1200"/>
              <a:t>SentenceBERT — Semantically Meaningful Sentence Embeddings the Right Way</a:t>
            </a:r>
            <a:br>
              <a:rPr lang="en" sz="1200"/>
            </a:br>
            <a:r>
              <a:rPr lang="en" sz="1200" u="sng">
                <a:solidFill>
                  <a:schemeClr val="accent5"/>
                </a:solidFill>
                <a:hlinkClick r:id="rId6">
                  <a:extLst>
                    <a:ext uri="{A12FA001-AC4F-418D-AE19-62706E023703}">
                      <ahyp:hlinkClr val="tx"/>
                    </a:ext>
                  </a:extLst>
                </a:hlinkClick>
              </a:rPr>
              <a:t>https://medium.com/dair-ai/tl-dr-sentencebert-8dec326daf4e</a:t>
            </a:r>
            <a:r>
              <a:rPr lang="en" sz="1200"/>
              <a:t> </a:t>
            </a:r>
            <a:endParaRPr sz="1200"/>
          </a:p>
          <a:p>
            <a:pPr indent="0" lvl="0" marL="457200" rtl="0" algn="l">
              <a:spcBef>
                <a:spcPts val="1200"/>
              </a:spcBef>
              <a:spcAft>
                <a:spcPts val="0"/>
              </a:spcAft>
              <a:buClr>
                <a:schemeClr val="dk1"/>
              </a:buClr>
              <a:buSzPct val="91666"/>
              <a:buFont typeface="Arial"/>
              <a:buNone/>
            </a:pPr>
            <a:r>
              <a:rPr lang="en" sz="1200"/>
              <a:t>Quora: Semantic Question Matching with Deep Learning</a:t>
            </a:r>
            <a:br>
              <a:rPr lang="en" sz="1200"/>
            </a:br>
            <a:r>
              <a:rPr lang="en" sz="1200" u="sng">
                <a:solidFill>
                  <a:schemeClr val="accent5"/>
                </a:solidFill>
                <a:hlinkClick r:id="rId7">
                  <a:extLst>
                    <a:ext uri="{A12FA001-AC4F-418D-AE19-62706E023703}">
                      <ahyp:hlinkClr val="tx"/>
                    </a:ext>
                  </a:extLst>
                </a:hlinkClick>
              </a:rPr>
              <a:t>https://quoraengineering.quora.com/Semantic-Question-Matching-with-Deep-Learning</a:t>
            </a:r>
            <a:r>
              <a:rPr lang="en" sz="1200"/>
              <a:t> </a:t>
            </a:r>
            <a:endParaRPr sz="1200"/>
          </a:p>
          <a:p>
            <a:pPr indent="0" lvl="0" marL="457200" rtl="0" algn="l">
              <a:spcBef>
                <a:spcPts val="1200"/>
              </a:spcBef>
              <a:spcAft>
                <a:spcPts val="0"/>
              </a:spcAft>
              <a:buNone/>
            </a:pPr>
            <a:r>
              <a:rPr lang="en" sz="1200"/>
              <a:t>STSbenchmark</a:t>
            </a:r>
            <a:br>
              <a:rPr lang="en" sz="1200"/>
            </a:br>
            <a:r>
              <a:rPr lang="en" sz="1200" u="sng">
                <a:solidFill>
                  <a:schemeClr val="hlink"/>
                </a:solidFill>
                <a:hlinkClick r:id="rId8"/>
              </a:rPr>
              <a:t>https://ixa2.si.ehu.eus/stswiki/index.php/STSbenchmark</a:t>
            </a:r>
            <a:r>
              <a:rPr lang="en" sz="1200"/>
              <a:t> </a:t>
            </a:r>
            <a:endParaRPr sz="1200"/>
          </a:p>
          <a:p>
            <a:pPr indent="0" lvl="0" marL="457200" rtl="0" algn="l">
              <a:spcBef>
                <a:spcPts val="1200"/>
              </a:spcBef>
              <a:spcAft>
                <a:spcPts val="0"/>
              </a:spcAft>
              <a:buNone/>
            </a:pPr>
            <a:r>
              <a:rPr lang="en" sz="1200"/>
              <a:t>Semantic Textual Similarity on STS Benchmark Leaderboard</a:t>
            </a:r>
            <a:br>
              <a:rPr lang="en" sz="1200"/>
            </a:br>
            <a:r>
              <a:rPr lang="en" sz="1200" u="sng">
                <a:solidFill>
                  <a:schemeClr val="hlink"/>
                </a:solidFill>
                <a:hlinkClick r:id="rId9"/>
              </a:rPr>
              <a:t>https://paperswithcode.com/sota/semantic-textual-similarity-on-sts-benchmark</a:t>
            </a:r>
            <a:r>
              <a:rPr lang="en" sz="1200"/>
              <a:t> </a:t>
            </a:r>
            <a:endParaRPr sz="1200"/>
          </a:p>
          <a:p>
            <a:pPr indent="0" lvl="0" marL="457200" rtl="0" algn="l">
              <a:spcBef>
                <a:spcPts val="1200"/>
              </a:spcBef>
              <a:spcAft>
                <a:spcPts val="0"/>
              </a:spcAft>
              <a:buNone/>
            </a:pPr>
            <a:r>
              <a:rPr lang="en" sz="1200"/>
              <a:t>BERT, RoBERTa, DistilBERT, XLNet — which one to use?</a:t>
            </a:r>
            <a:br>
              <a:rPr lang="en" sz="1200"/>
            </a:br>
            <a:r>
              <a:rPr lang="en" sz="1200" u="sng">
                <a:solidFill>
                  <a:schemeClr val="hlink"/>
                </a:solidFill>
                <a:hlinkClick r:id="rId10"/>
              </a:rPr>
              <a:t>https://towardsdatascience.com/bert-roberta-distilbert-xlnet-which-one-to-use-3d5ab82ba5f8</a:t>
            </a:r>
            <a:r>
              <a:rPr lang="en" sz="1200"/>
              <a:t> </a:t>
            </a:r>
            <a:endParaRPr sz="1200"/>
          </a:p>
          <a:p>
            <a:pPr indent="0" lvl="0" marL="457200" rtl="0" algn="l">
              <a:spcBef>
                <a:spcPts val="1200"/>
              </a:spcBef>
              <a:spcAft>
                <a:spcPts val="1200"/>
              </a:spcAft>
              <a:buNone/>
            </a:pPr>
            <a:r>
              <a:rPr lang="en" sz="1200"/>
              <a:t>MemorAI Model Evaluation Notebook</a:t>
            </a:r>
            <a:br>
              <a:rPr lang="en" sz="1200"/>
            </a:br>
            <a:r>
              <a:rPr lang="en" sz="1200" u="sng">
                <a:solidFill>
                  <a:schemeClr val="hlink"/>
                </a:solidFill>
                <a:hlinkClick r:id="rId11"/>
              </a:rPr>
              <a:t>https://tinyurl.com/yevztjcn</a:t>
            </a:r>
            <a:r>
              <a:rPr lang="en" sz="1200"/>
              <a:t> </a:t>
            </a:r>
            <a:endParaRPr sz="1200"/>
          </a:p>
        </p:txBody>
      </p:sp>
      <p:sp>
        <p:nvSpPr>
          <p:cNvPr id="350" name="Google Shape;350;p52"/>
          <p:cNvSpPr txBox="1"/>
          <p:nvPr>
            <p:ph type="title"/>
          </p:nvPr>
        </p:nvSpPr>
        <p:spPr>
          <a:xfrm>
            <a:off x="311700" y="15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txBox="1"/>
          <p:nvPr/>
        </p:nvSpPr>
        <p:spPr>
          <a:xfrm>
            <a:off x="1507175" y="2340900"/>
            <a:ext cx="612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434343"/>
                </a:solidFill>
                <a:latin typeface="Lato"/>
                <a:ea typeface="Lato"/>
                <a:cs typeface="Lato"/>
                <a:sym typeface="Lato"/>
              </a:rPr>
              <a:t>Remove</a:t>
            </a:r>
            <a:endParaRPr sz="2400">
              <a:solidFill>
                <a:srgbClr val="434343"/>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4"/>
          <p:cNvPicPr preferRelativeResize="0"/>
          <p:nvPr/>
        </p:nvPicPr>
        <p:blipFill>
          <a:blip r:embed="rId3">
            <a:alphaModFix/>
          </a:blip>
          <a:stretch>
            <a:fillRect/>
          </a:stretch>
        </p:blipFill>
        <p:spPr>
          <a:xfrm>
            <a:off x="3313025" y="600050"/>
            <a:ext cx="2517951" cy="3811950"/>
          </a:xfrm>
          <a:prstGeom prst="rect">
            <a:avLst/>
          </a:prstGeom>
          <a:noFill/>
          <a:ln>
            <a:noFill/>
          </a:ln>
        </p:spPr>
      </p:pic>
      <p:sp>
        <p:nvSpPr>
          <p:cNvPr id="361" name="Google Shape;361;p54"/>
          <p:cNvSpPr txBox="1"/>
          <p:nvPr/>
        </p:nvSpPr>
        <p:spPr>
          <a:xfrm>
            <a:off x="2235600" y="4412000"/>
            <a:ext cx="467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A son who never had a chance to know his father</a:t>
            </a:r>
            <a:r>
              <a:rPr lang="en">
                <a:latin typeface="Lato Light"/>
                <a:ea typeface="Lato Light"/>
                <a:cs typeface="Lato Light"/>
                <a:sym typeface="Lato Light"/>
              </a:rPr>
              <a:t>...</a:t>
            </a:r>
            <a:endParaRPr>
              <a:latin typeface="Lato Light"/>
              <a:ea typeface="Lato Light"/>
              <a:cs typeface="Lato Light"/>
              <a:sym typeface="La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5"/>
          <p:cNvPicPr preferRelativeResize="0"/>
          <p:nvPr/>
        </p:nvPicPr>
        <p:blipFill>
          <a:blip r:embed="rId3">
            <a:alphaModFix/>
          </a:blip>
          <a:stretch>
            <a:fillRect/>
          </a:stretch>
        </p:blipFill>
        <p:spPr>
          <a:xfrm>
            <a:off x="2421500" y="2040150"/>
            <a:ext cx="1122875" cy="1063200"/>
          </a:xfrm>
          <a:prstGeom prst="rect">
            <a:avLst/>
          </a:prstGeom>
          <a:noFill/>
          <a:ln>
            <a:noFill/>
          </a:ln>
        </p:spPr>
      </p:pic>
      <p:pic>
        <p:nvPicPr>
          <p:cNvPr id="367" name="Google Shape;367;p55"/>
          <p:cNvPicPr preferRelativeResize="0"/>
          <p:nvPr/>
        </p:nvPicPr>
        <p:blipFill>
          <a:blip r:embed="rId4">
            <a:alphaModFix/>
          </a:blip>
          <a:stretch>
            <a:fillRect/>
          </a:stretch>
        </p:blipFill>
        <p:spPr>
          <a:xfrm>
            <a:off x="6084550" y="2110000"/>
            <a:ext cx="524550" cy="923500"/>
          </a:xfrm>
          <a:prstGeom prst="rect">
            <a:avLst/>
          </a:prstGeom>
          <a:noFill/>
          <a:ln>
            <a:noFill/>
          </a:ln>
        </p:spPr>
      </p:pic>
      <p:sp>
        <p:nvSpPr>
          <p:cNvPr id="368" name="Google Shape;368;p55"/>
          <p:cNvSpPr/>
          <p:nvPr/>
        </p:nvSpPr>
        <p:spPr>
          <a:xfrm>
            <a:off x="3684350" y="2290600"/>
            <a:ext cx="2260200" cy="177000"/>
          </a:xfrm>
          <a:prstGeom prst="lef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5"/>
          <p:cNvSpPr/>
          <p:nvPr/>
        </p:nvSpPr>
        <p:spPr>
          <a:xfrm rot="10800000">
            <a:off x="3684350" y="2812775"/>
            <a:ext cx="2260200" cy="177000"/>
          </a:xfrm>
          <a:prstGeom prst="lef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55"/>
          <p:cNvPicPr preferRelativeResize="0"/>
          <p:nvPr/>
        </p:nvPicPr>
        <p:blipFill>
          <a:blip r:embed="rId5">
            <a:alphaModFix/>
          </a:blip>
          <a:stretch>
            <a:fillRect/>
          </a:stretch>
        </p:blipFill>
        <p:spPr>
          <a:xfrm>
            <a:off x="4575050" y="2520625"/>
            <a:ext cx="367760" cy="323000"/>
          </a:xfrm>
          <a:prstGeom prst="rect">
            <a:avLst/>
          </a:prstGeom>
          <a:noFill/>
          <a:ln>
            <a:noFill/>
          </a:ln>
        </p:spPr>
      </p:pic>
      <p:pic>
        <p:nvPicPr>
          <p:cNvPr id="371" name="Google Shape;371;p55"/>
          <p:cNvPicPr preferRelativeResize="0"/>
          <p:nvPr/>
        </p:nvPicPr>
        <p:blipFill>
          <a:blip r:embed="rId6">
            <a:alphaModFix/>
          </a:blip>
          <a:stretch>
            <a:fillRect/>
          </a:stretch>
        </p:blipFill>
        <p:spPr>
          <a:xfrm>
            <a:off x="4526963" y="1993950"/>
            <a:ext cx="405725" cy="323000"/>
          </a:xfrm>
          <a:prstGeom prst="rect">
            <a:avLst/>
          </a:prstGeom>
          <a:noFill/>
          <a:ln>
            <a:noFill/>
          </a:ln>
        </p:spPr>
      </p:pic>
      <p:sp>
        <p:nvSpPr>
          <p:cNvPr id="372" name="Google Shape;372;p55"/>
          <p:cNvSpPr txBox="1"/>
          <p:nvPr/>
        </p:nvSpPr>
        <p:spPr>
          <a:xfrm>
            <a:off x="2662238" y="3133500"/>
            <a:ext cx="64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1990</a:t>
            </a:r>
            <a:endParaRPr>
              <a:latin typeface="Lato Light"/>
              <a:ea typeface="Lato Light"/>
              <a:cs typeface="Lato Light"/>
              <a:sym typeface="Lato Light"/>
            </a:endParaRPr>
          </a:p>
        </p:txBody>
      </p:sp>
      <p:sp>
        <p:nvSpPr>
          <p:cNvPr id="373" name="Google Shape;373;p55"/>
          <p:cNvSpPr txBox="1"/>
          <p:nvPr/>
        </p:nvSpPr>
        <p:spPr>
          <a:xfrm>
            <a:off x="6026113" y="3103350"/>
            <a:ext cx="64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2021</a:t>
            </a:r>
            <a:endParaRPr>
              <a:latin typeface="Lato Light"/>
              <a:ea typeface="Lato Light"/>
              <a:cs typeface="Lato Light"/>
              <a:sym typeface="La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6"/>
          <p:cNvSpPr txBox="1"/>
          <p:nvPr/>
        </p:nvSpPr>
        <p:spPr>
          <a:xfrm>
            <a:off x="187750" y="338350"/>
            <a:ext cx="61386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Light"/>
                <a:ea typeface="Lato Light"/>
                <a:cs typeface="Lato Light"/>
                <a:sym typeface="Lato Light"/>
              </a:rPr>
              <a:t>Customers:</a:t>
            </a:r>
            <a:endParaRPr sz="1000">
              <a:latin typeface="Lato Light"/>
              <a:ea typeface="Lato Light"/>
              <a:cs typeface="Lato Light"/>
              <a:sym typeface="Lato Light"/>
            </a:endParaRPr>
          </a:p>
          <a:p>
            <a:pPr indent="-292100" lvl="0" marL="457200" rtl="0" algn="l">
              <a:spcBef>
                <a:spcPts val="0"/>
              </a:spcBef>
              <a:spcAft>
                <a:spcPts val="0"/>
              </a:spcAft>
              <a:buSzPts val="1000"/>
              <a:buFont typeface="Lato Light"/>
              <a:buChar char="●"/>
            </a:pPr>
            <a:r>
              <a:rPr lang="en" sz="1000">
                <a:latin typeface="Lato Light"/>
                <a:ea typeface="Lato Light"/>
                <a:cs typeface="Lato Light"/>
                <a:sym typeface="Lato Light"/>
              </a:rPr>
              <a:t>Early parent? Uncertainty ahead. </a:t>
            </a:r>
            <a:endParaRPr sz="1000">
              <a:latin typeface="Lato Light"/>
              <a:ea typeface="Lato Light"/>
              <a:cs typeface="Lato Light"/>
              <a:sym typeface="Lato Light"/>
            </a:endParaRPr>
          </a:p>
          <a:p>
            <a:pPr indent="-292100" lvl="1" marL="914400" rtl="0" algn="l">
              <a:spcBef>
                <a:spcPts val="0"/>
              </a:spcBef>
              <a:spcAft>
                <a:spcPts val="0"/>
              </a:spcAft>
              <a:buSzPts val="1000"/>
              <a:buFont typeface="Lato Light"/>
              <a:buChar char="○"/>
            </a:pPr>
            <a:r>
              <a:rPr lang="en" sz="1000">
                <a:latin typeface="Lato Light"/>
                <a:ea typeface="Lato Light"/>
                <a:cs typeface="Lato Light"/>
                <a:sym typeface="Lato Light"/>
              </a:rPr>
              <a:t>Extreme sport athletes.</a:t>
            </a:r>
            <a:endParaRPr sz="1000">
              <a:latin typeface="Lato Light"/>
              <a:ea typeface="Lato Light"/>
              <a:cs typeface="Lato Light"/>
              <a:sym typeface="Lato Light"/>
            </a:endParaRPr>
          </a:p>
          <a:p>
            <a:pPr indent="-292100" lvl="2" marL="1371600" rtl="0" algn="l">
              <a:spcBef>
                <a:spcPts val="0"/>
              </a:spcBef>
              <a:spcAft>
                <a:spcPts val="0"/>
              </a:spcAft>
              <a:buSzPts val="1000"/>
              <a:buFont typeface="Lato Light"/>
              <a:buChar char="■"/>
            </a:pPr>
            <a:r>
              <a:rPr lang="en" sz="1000">
                <a:latin typeface="Lato Light"/>
                <a:ea typeface="Lato Light"/>
                <a:cs typeface="Lato Light"/>
                <a:sym typeface="Lato Light"/>
              </a:rPr>
              <a:t>Conrad Anker</a:t>
            </a:r>
            <a:endParaRPr sz="1000">
              <a:latin typeface="Lato Light"/>
              <a:ea typeface="Lato Light"/>
              <a:cs typeface="Lato Light"/>
              <a:sym typeface="Lato Light"/>
            </a:endParaRPr>
          </a:p>
          <a:p>
            <a:pPr indent="-292100" lvl="1" marL="914400" rtl="0" algn="l">
              <a:spcBef>
                <a:spcPts val="0"/>
              </a:spcBef>
              <a:spcAft>
                <a:spcPts val="0"/>
              </a:spcAft>
              <a:buSzPts val="1000"/>
              <a:buFont typeface="Lato Light"/>
              <a:buChar char="○"/>
            </a:pPr>
            <a:r>
              <a:rPr lang="en" sz="1000">
                <a:latin typeface="Lato Light"/>
                <a:ea typeface="Lato Light"/>
                <a:cs typeface="Lato Light"/>
                <a:sym typeface="Lato Light"/>
              </a:rPr>
              <a:t>Public figure</a:t>
            </a:r>
            <a:endParaRPr sz="1000">
              <a:latin typeface="Lato Light"/>
              <a:ea typeface="Lato Light"/>
              <a:cs typeface="Lato Light"/>
              <a:sym typeface="Lato Light"/>
            </a:endParaRPr>
          </a:p>
          <a:p>
            <a:pPr indent="-292100" lvl="2" marL="1371600" rtl="0" algn="l">
              <a:spcBef>
                <a:spcPts val="0"/>
              </a:spcBef>
              <a:spcAft>
                <a:spcPts val="0"/>
              </a:spcAft>
              <a:buSzPts val="1000"/>
              <a:buFont typeface="Lato Light"/>
              <a:buChar char="■"/>
            </a:pPr>
            <a:r>
              <a:rPr lang="en" sz="1000">
                <a:solidFill>
                  <a:schemeClr val="dk1"/>
                </a:solidFill>
                <a:latin typeface="Lato Light"/>
                <a:ea typeface="Lato Light"/>
                <a:cs typeface="Lato Light"/>
                <a:sym typeface="Lato Light"/>
              </a:rPr>
              <a:t>Kobe Bryant</a:t>
            </a:r>
            <a:endParaRPr sz="1000">
              <a:solidFill>
                <a:schemeClr val="dk1"/>
              </a:solidFill>
              <a:latin typeface="Lato Light"/>
              <a:ea typeface="Lato Light"/>
              <a:cs typeface="Lato Light"/>
              <a:sym typeface="Lato Light"/>
            </a:endParaRPr>
          </a:p>
          <a:p>
            <a:pPr indent="-292100" lvl="1" marL="914400" rtl="0" algn="l">
              <a:spcBef>
                <a:spcPts val="0"/>
              </a:spcBef>
              <a:spcAft>
                <a:spcPts val="0"/>
              </a:spcAft>
              <a:buClr>
                <a:schemeClr val="dk1"/>
              </a:buClr>
              <a:buSzPts val="1000"/>
              <a:buFont typeface="Lato Light"/>
              <a:buChar char="○"/>
            </a:pPr>
            <a:r>
              <a:rPr lang="en" sz="1000">
                <a:solidFill>
                  <a:schemeClr val="dk1"/>
                </a:solidFill>
                <a:latin typeface="Lato Light"/>
                <a:ea typeface="Lato Light"/>
                <a:cs typeface="Lato Light"/>
                <a:sym typeface="Lato Light"/>
              </a:rPr>
              <a:t>Average People</a:t>
            </a:r>
            <a:endParaRPr sz="1000">
              <a:solidFill>
                <a:schemeClr val="dk1"/>
              </a:solidFill>
              <a:latin typeface="Lato Light"/>
              <a:ea typeface="Lato Light"/>
              <a:cs typeface="Lato Light"/>
              <a:sym typeface="Lato Light"/>
            </a:endParaRPr>
          </a:p>
          <a:p>
            <a:pPr indent="-292100" lvl="2" marL="1371600" rtl="0" algn="l">
              <a:spcBef>
                <a:spcPts val="0"/>
              </a:spcBef>
              <a:spcAft>
                <a:spcPts val="0"/>
              </a:spcAft>
              <a:buClr>
                <a:schemeClr val="dk1"/>
              </a:buClr>
              <a:buSzPts val="1000"/>
              <a:buFont typeface="Lato Light"/>
              <a:buChar char="■"/>
            </a:pPr>
            <a:r>
              <a:rPr lang="en" sz="1000">
                <a:solidFill>
                  <a:schemeClr val="dk1"/>
                </a:solidFill>
                <a:latin typeface="Lato Light"/>
                <a:ea typeface="Lato Light"/>
                <a:cs typeface="Lato Light"/>
                <a:sym typeface="Lato Light"/>
              </a:rPr>
              <a:t>Tim, Robert</a:t>
            </a:r>
            <a:endParaRPr sz="1000">
              <a:solidFill>
                <a:schemeClr val="dk1"/>
              </a:solidFill>
              <a:latin typeface="Lato Light"/>
              <a:ea typeface="Lato Light"/>
              <a:cs typeface="Lato Light"/>
              <a:sym typeface="Lato Light"/>
            </a:endParaRPr>
          </a:p>
          <a:p>
            <a:pPr indent="-292100" lvl="0" marL="457200" rtl="0" algn="l">
              <a:spcBef>
                <a:spcPts val="0"/>
              </a:spcBef>
              <a:spcAft>
                <a:spcPts val="0"/>
              </a:spcAft>
              <a:buSzPts val="1000"/>
              <a:buFont typeface="Lato Light"/>
              <a:buChar char="●"/>
            </a:pPr>
            <a:r>
              <a:rPr lang="en" sz="1000">
                <a:latin typeface="Lato Light"/>
                <a:ea typeface="Lato Light"/>
                <a:cs typeface="Lato Light"/>
                <a:sym typeface="Lato Light"/>
              </a:rPr>
              <a:t>What is the problem we are solving?</a:t>
            </a:r>
            <a:endParaRPr sz="1000">
              <a:latin typeface="Lato Light"/>
              <a:ea typeface="Lato Light"/>
              <a:cs typeface="Lato Light"/>
              <a:sym typeface="Lato Light"/>
            </a:endParaRPr>
          </a:p>
          <a:p>
            <a:pPr indent="-292100" lvl="1" marL="914400" rtl="0" algn="l">
              <a:spcBef>
                <a:spcPts val="0"/>
              </a:spcBef>
              <a:spcAft>
                <a:spcPts val="0"/>
              </a:spcAft>
              <a:buSzPts val="1000"/>
              <a:buFont typeface="Lato Light"/>
              <a:buChar char="○"/>
            </a:pPr>
            <a:r>
              <a:rPr lang="en" sz="1000">
                <a:latin typeface="Lato Light"/>
                <a:ea typeface="Lato Light"/>
                <a:cs typeface="Lato Light"/>
                <a:sym typeface="Lato Light"/>
              </a:rPr>
              <a:t>Too much contents.</a:t>
            </a:r>
            <a:endParaRPr sz="1000">
              <a:latin typeface="Lato Light"/>
              <a:ea typeface="Lato Light"/>
              <a:cs typeface="Lato Light"/>
              <a:sym typeface="Lato Light"/>
            </a:endParaRPr>
          </a:p>
          <a:p>
            <a:pPr indent="-292100" lvl="1" marL="914400" rtl="0" algn="l">
              <a:spcBef>
                <a:spcPts val="0"/>
              </a:spcBef>
              <a:spcAft>
                <a:spcPts val="0"/>
              </a:spcAft>
              <a:buSzPts val="1000"/>
              <a:buFont typeface="Lato Light"/>
              <a:buChar char="○"/>
            </a:pPr>
            <a:r>
              <a:rPr lang="en" sz="1000">
                <a:latin typeface="Lato Light"/>
                <a:ea typeface="Lato Light"/>
                <a:cs typeface="Lato Light"/>
                <a:sym typeface="Lato Light"/>
              </a:rPr>
              <a:t>No content.</a:t>
            </a:r>
            <a:endParaRPr sz="1000">
              <a:latin typeface="Lato Light"/>
              <a:ea typeface="Lato Light"/>
              <a:cs typeface="Lato Light"/>
              <a:sym typeface="Lato Light"/>
            </a:endParaRPr>
          </a:p>
          <a:p>
            <a:pPr indent="-292100" lvl="1" marL="914400" rtl="0" algn="l">
              <a:spcBef>
                <a:spcPts val="0"/>
              </a:spcBef>
              <a:spcAft>
                <a:spcPts val="0"/>
              </a:spcAft>
              <a:buSzPts val="1000"/>
              <a:buFont typeface="Lato Light"/>
              <a:buChar char="○"/>
            </a:pPr>
            <a:r>
              <a:rPr lang="en" sz="1000">
                <a:latin typeface="Lato Light"/>
                <a:ea typeface="Lato Light"/>
                <a:cs typeface="Lato Light"/>
                <a:sym typeface="Lato Light"/>
              </a:rPr>
              <a:t>How to find relevant content? </a:t>
            </a:r>
            <a:endParaRPr sz="1000">
              <a:latin typeface="Lato Light"/>
              <a:ea typeface="Lato Light"/>
              <a:cs typeface="Lato Light"/>
              <a:sym typeface="Lato Light"/>
            </a:endParaRPr>
          </a:p>
          <a:p>
            <a:pPr indent="-292100" lvl="2" marL="1371600" rtl="0" algn="l">
              <a:spcBef>
                <a:spcPts val="0"/>
              </a:spcBef>
              <a:spcAft>
                <a:spcPts val="0"/>
              </a:spcAft>
              <a:buSzPts val="1000"/>
              <a:buFont typeface="Lato Light"/>
              <a:buChar char="■"/>
            </a:pPr>
            <a:r>
              <a:rPr lang="en" sz="1000">
                <a:latin typeface="Lato Light"/>
                <a:ea typeface="Lato Light"/>
                <a:cs typeface="Lato Light"/>
                <a:sym typeface="Lato Light"/>
              </a:rPr>
              <a:t>Why not search engine?</a:t>
            </a:r>
            <a:endParaRPr sz="1000">
              <a:latin typeface="Lato Light"/>
              <a:ea typeface="Lato Light"/>
              <a:cs typeface="Lato Light"/>
              <a:sym typeface="Lato Light"/>
            </a:endParaRPr>
          </a:p>
          <a:p>
            <a:pPr indent="-292100" lvl="2" marL="1371600" rtl="0" algn="l">
              <a:spcBef>
                <a:spcPts val="0"/>
              </a:spcBef>
              <a:spcAft>
                <a:spcPts val="0"/>
              </a:spcAft>
              <a:buSzPts val="1000"/>
              <a:buFont typeface="Lato Light"/>
              <a:buChar char="■"/>
            </a:pPr>
            <a:r>
              <a:rPr lang="en" sz="1000">
                <a:latin typeface="Lato Light"/>
                <a:ea typeface="Lato Light"/>
                <a:cs typeface="Lato Light"/>
                <a:sym typeface="Lato Light"/>
              </a:rPr>
              <a:t>People can ask in addition to read. We want to validate that this experience complements reading.</a:t>
            </a:r>
            <a:endParaRPr sz="1000">
              <a:latin typeface="Lato Light"/>
              <a:ea typeface="Lato Light"/>
              <a:cs typeface="Lato Light"/>
              <a:sym typeface="Lato Light"/>
            </a:endParaRPr>
          </a:p>
          <a:p>
            <a:pPr indent="-292100" lvl="0" marL="457200" rtl="0" algn="l">
              <a:spcBef>
                <a:spcPts val="0"/>
              </a:spcBef>
              <a:spcAft>
                <a:spcPts val="0"/>
              </a:spcAft>
              <a:buSzPts val="1000"/>
              <a:buFont typeface="Lato Light"/>
              <a:buChar char="●"/>
            </a:pPr>
            <a:r>
              <a:rPr lang="en" sz="1000">
                <a:latin typeface="Lato Light"/>
                <a:ea typeface="Lato Light"/>
                <a:cs typeface="Lato Light"/>
                <a:sym typeface="Lato Light"/>
              </a:rPr>
              <a:t>Why can’t you ask friends and family?</a:t>
            </a:r>
            <a:endParaRPr sz="1000">
              <a:latin typeface="Lato Light"/>
              <a:ea typeface="Lato Light"/>
              <a:cs typeface="Lato Light"/>
              <a:sym typeface="Lato Light"/>
            </a:endParaRPr>
          </a:p>
          <a:p>
            <a:pPr indent="-292100" lvl="1" marL="914400" rtl="0" algn="l">
              <a:spcBef>
                <a:spcPts val="0"/>
              </a:spcBef>
              <a:spcAft>
                <a:spcPts val="0"/>
              </a:spcAft>
              <a:buSzPts val="1000"/>
              <a:buFont typeface="Lato Light"/>
              <a:buChar char="○"/>
            </a:pPr>
            <a:r>
              <a:rPr lang="en" sz="1000">
                <a:latin typeface="Lato Light"/>
                <a:ea typeface="Lato Light"/>
                <a:cs typeface="Lato Light"/>
                <a:sym typeface="Lato Light"/>
              </a:rPr>
              <a:t>It’s not their story</a:t>
            </a:r>
            <a:endParaRPr sz="1000">
              <a:latin typeface="Lato Light"/>
              <a:ea typeface="Lato Light"/>
              <a:cs typeface="Lato Light"/>
              <a:sym typeface="Lato Light"/>
            </a:endParaRPr>
          </a:p>
          <a:p>
            <a:pPr indent="-292100" lvl="0" marL="457200" rtl="0" algn="l">
              <a:spcBef>
                <a:spcPts val="0"/>
              </a:spcBef>
              <a:spcAft>
                <a:spcPts val="0"/>
              </a:spcAft>
              <a:buSzPts val="1000"/>
              <a:buFont typeface="Lato Light"/>
              <a:buChar char="●"/>
            </a:pPr>
            <a:r>
              <a:rPr lang="en" sz="1000">
                <a:latin typeface="Lato Light"/>
                <a:ea typeface="Lato Light"/>
                <a:cs typeface="Lato Light"/>
                <a:sym typeface="Lato Light"/>
              </a:rPr>
              <a:t>MVP is trying to validate:</a:t>
            </a:r>
            <a:endParaRPr sz="1000">
              <a:latin typeface="Lato Light"/>
              <a:ea typeface="Lato Light"/>
              <a:cs typeface="Lato Light"/>
              <a:sym typeface="Lato Light"/>
            </a:endParaRPr>
          </a:p>
          <a:p>
            <a:pPr indent="-292100" lvl="1" marL="914400" rtl="0" algn="l">
              <a:spcBef>
                <a:spcPts val="0"/>
              </a:spcBef>
              <a:spcAft>
                <a:spcPts val="0"/>
              </a:spcAft>
              <a:buSzPts val="1000"/>
              <a:buFont typeface="Lato Light"/>
              <a:buChar char="○"/>
            </a:pPr>
            <a:r>
              <a:rPr lang="en" sz="1000">
                <a:latin typeface="Lato Light"/>
                <a:ea typeface="Lato Light"/>
                <a:cs typeface="Lato Light"/>
                <a:sym typeface="Lato Light"/>
              </a:rPr>
              <a:t>Building Model</a:t>
            </a:r>
            <a:endParaRPr sz="1000">
              <a:latin typeface="Lato Light"/>
              <a:ea typeface="Lato Light"/>
              <a:cs typeface="Lato Light"/>
              <a:sym typeface="Lato Light"/>
            </a:endParaRPr>
          </a:p>
          <a:p>
            <a:pPr indent="-292100" lvl="2" marL="1371600" rtl="0" algn="l">
              <a:spcBef>
                <a:spcPts val="0"/>
              </a:spcBef>
              <a:spcAft>
                <a:spcPts val="0"/>
              </a:spcAft>
              <a:buSzPts val="1000"/>
              <a:buFont typeface="Lato Light"/>
              <a:buChar char="■"/>
            </a:pPr>
            <a:r>
              <a:rPr lang="en" sz="1000">
                <a:latin typeface="Lato Light"/>
                <a:ea typeface="Lato Light"/>
                <a:cs typeface="Lato Light"/>
                <a:sym typeface="Lato Light"/>
              </a:rPr>
              <a:t>Can we build a convincing language model based on limited contents?</a:t>
            </a:r>
            <a:endParaRPr sz="1000">
              <a:latin typeface="Lato Light"/>
              <a:ea typeface="Lato Light"/>
              <a:cs typeface="Lato Light"/>
              <a:sym typeface="Lato Light"/>
            </a:endParaRPr>
          </a:p>
          <a:p>
            <a:pPr indent="-292100" lvl="2" marL="1371600" rtl="0" algn="l">
              <a:spcBef>
                <a:spcPts val="0"/>
              </a:spcBef>
              <a:spcAft>
                <a:spcPts val="0"/>
              </a:spcAft>
              <a:buSzPts val="1000"/>
              <a:buFont typeface="Lato Light"/>
              <a:buChar char="■"/>
            </a:pPr>
            <a:r>
              <a:rPr lang="en" sz="1000">
                <a:latin typeface="Lato Light"/>
                <a:ea typeface="Lato Light"/>
                <a:cs typeface="Lato Light"/>
                <a:sym typeface="Lato Light"/>
              </a:rPr>
              <a:t>How much data do we need?</a:t>
            </a:r>
            <a:endParaRPr sz="1000">
              <a:latin typeface="Lato Light"/>
              <a:ea typeface="Lato Light"/>
              <a:cs typeface="Lato Light"/>
              <a:sym typeface="Lato Light"/>
            </a:endParaRPr>
          </a:p>
          <a:p>
            <a:pPr indent="-292100" lvl="3" marL="1828800" rtl="0" algn="l">
              <a:spcBef>
                <a:spcPts val="0"/>
              </a:spcBef>
              <a:spcAft>
                <a:spcPts val="0"/>
              </a:spcAft>
              <a:buSzPts val="1000"/>
              <a:buFont typeface="Lato Light"/>
              <a:buChar char="●"/>
            </a:pPr>
            <a:r>
              <a:rPr lang="en" sz="1000">
                <a:latin typeface="Lato Light"/>
                <a:ea typeface="Lato Light"/>
                <a:cs typeface="Lato Light"/>
                <a:sym typeface="Lato Light"/>
              </a:rPr>
              <a:t>Alex vs. Robert vs. Erin</a:t>
            </a:r>
            <a:endParaRPr sz="1000">
              <a:latin typeface="Lato Light"/>
              <a:ea typeface="Lato Light"/>
              <a:cs typeface="Lato Light"/>
              <a:sym typeface="Lato Light"/>
            </a:endParaRPr>
          </a:p>
          <a:p>
            <a:pPr indent="-292100" lvl="1" marL="914400" rtl="0" algn="l">
              <a:spcBef>
                <a:spcPts val="0"/>
              </a:spcBef>
              <a:spcAft>
                <a:spcPts val="0"/>
              </a:spcAft>
              <a:buSzPts val="1000"/>
              <a:buFont typeface="Lato Light"/>
              <a:buChar char="○"/>
            </a:pPr>
            <a:r>
              <a:rPr lang="en" sz="1000">
                <a:latin typeface="Lato Light"/>
                <a:ea typeface="Lato Light"/>
                <a:cs typeface="Lato Light"/>
                <a:sym typeface="Lato Light"/>
              </a:rPr>
              <a:t>Asking complements reading</a:t>
            </a:r>
            <a:endParaRPr sz="1000">
              <a:latin typeface="Lato Light"/>
              <a:ea typeface="Lato Light"/>
              <a:cs typeface="Lato Light"/>
              <a:sym typeface="Lato Light"/>
            </a:endParaRPr>
          </a:p>
          <a:p>
            <a:pPr indent="0" lvl="0" marL="0" rtl="0" algn="l">
              <a:spcBef>
                <a:spcPts val="0"/>
              </a:spcBef>
              <a:spcAft>
                <a:spcPts val="0"/>
              </a:spcAft>
              <a:buNone/>
            </a:pPr>
            <a:r>
              <a:t/>
            </a:r>
            <a:endParaRPr sz="1000">
              <a:latin typeface="Lato Light"/>
              <a:ea typeface="Lato Light"/>
              <a:cs typeface="Lato Light"/>
              <a:sym typeface="Lato Light"/>
            </a:endParaRPr>
          </a:p>
          <a:p>
            <a:pPr indent="0" lvl="0" marL="0" rtl="0" algn="l">
              <a:spcBef>
                <a:spcPts val="0"/>
              </a:spcBef>
              <a:spcAft>
                <a:spcPts val="0"/>
              </a:spcAft>
              <a:buNone/>
            </a:pPr>
            <a:r>
              <a:rPr lang="en" sz="1000">
                <a:latin typeface="Lato Light"/>
                <a:ea typeface="Lato Light"/>
                <a:cs typeface="Lato Light"/>
                <a:sym typeface="Lato Light"/>
              </a:rPr>
              <a:t>What if: We have a way to </a:t>
            </a:r>
            <a:r>
              <a:rPr b="1" lang="en" sz="1000">
                <a:latin typeface="Lato"/>
                <a:ea typeface="Lato"/>
                <a:cs typeface="Lato"/>
                <a:sym typeface="Lato"/>
              </a:rPr>
              <a:t>capture</a:t>
            </a:r>
            <a:r>
              <a:rPr lang="en" sz="1000">
                <a:latin typeface="Lato Light"/>
                <a:ea typeface="Lato Light"/>
                <a:cs typeface="Lato Light"/>
                <a:sym typeface="Lato Light"/>
              </a:rPr>
              <a:t> and </a:t>
            </a:r>
            <a:r>
              <a:rPr b="1" lang="en" sz="1000">
                <a:latin typeface="Lato"/>
                <a:ea typeface="Lato"/>
                <a:cs typeface="Lato"/>
                <a:sym typeface="Lato"/>
              </a:rPr>
              <a:t>preserve</a:t>
            </a:r>
            <a:r>
              <a:rPr lang="en" sz="1000">
                <a:latin typeface="Lato Light"/>
                <a:ea typeface="Lato Light"/>
                <a:cs typeface="Lato Light"/>
                <a:sym typeface="Lato Light"/>
              </a:rPr>
              <a:t> the thoughts of a person?</a:t>
            </a:r>
            <a:br>
              <a:rPr lang="en" sz="1000">
                <a:latin typeface="Lato Light"/>
                <a:ea typeface="Lato Light"/>
                <a:cs typeface="Lato Light"/>
                <a:sym typeface="Lato Light"/>
              </a:rPr>
            </a:br>
            <a:endParaRPr sz="1000">
              <a:latin typeface="Lato Light"/>
              <a:ea typeface="Lato Light"/>
              <a:cs typeface="Lato Light"/>
              <a:sym typeface="Lato Light"/>
            </a:endParaRPr>
          </a:p>
          <a:p>
            <a:pPr indent="0" lvl="0" marL="0" rtl="0" algn="l">
              <a:spcBef>
                <a:spcPts val="0"/>
              </a:spcBef>
              <a:spcAft>
                <a:spcPts val="0"/>
              </a:spcAft>
              <a:buNone/>
            </a:pPr>
            <a:r>
              <a:rPr lang="en" sz="1000">
                <a:latin typeface="Lato Light"/>
                <a:ea typeface="Lato Light"/>
                <a:cs typeface="Lato Light"/>
                <a:sym typeface="Lato Light"/>
              </a:rPr>
              <a:t>So that people are able to not just </a:t>
            </a:r>
            <a:r>
              <a:rPr b="1" lang="en" sz="1000">
                <a:latin typeface="Lato"/>
                <a:ea typeface="Lato"/>
                <a:cs typeface="Lato"/>
                <a:sym typeface="Lato"/>
              </a:rPr>
              <a:t>read</a:t>
            </a:r>
            <a:r>
              <a:rPr lang="en" sz="1000">
                <a:latin typeface="Lato Light"/>
                <a:ea typeface="Lato Light"/>
                <a:cs typeface="Lato Light"/>
                <a:sym typeface="Lato Light"/>
              </a:rPr>
              <a:t> but also </a:t>
            </a:r>
            <a:r>
              <a:rPr b="1" lang="en" sz="1000">
                <a:latin typeface="Lato"/>
                <a:ea typeface="Lato"/>
                <a:cs typeface="Lato"/>
                <a:sym typeface="Lato"/>
              </a:rPr>
              <a:t>ask</a:t>
            </a:r>
            <a:r>
              <a:rPr lang="en" sz="1000">
                <a:latin typeface="Lato Light"/>
                <a:ea typeface="Lato Light"/>
                <a:cs typeface="Lato Light"/>
                <a:sym typeface="Lato Light"/>
              </a:rPr>
              <a:t>?</a:t>
            </a:r>
            <a:endParaRPr sz="1000">
              <a:latin typeface="Lato Light"/>
              <a:ea typeface="Lato Light"/>
              <a:cs typeface="Lato Light"/>
              <a:sym typeface="Lato Light"/>
            </a:endParaRPr>
          </a:p>
        </p:txBody>
      </p:sp>
      <p:sp>
        <p:nvSpPr>
          <p:cNvPr id="379" name="Google Shape;379;p56"/>
          <p:cNvSpPr/>
          <p:nvPr/>
        </p:nvSpPr>
        <p:spPr>
          <a:xfrm>
            <a:off x="6388950" y="589975"/>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Lato Light"/>
                <a:ea typeface="Lato Light"/>
                <a:cs typeface="Lato Light"/>
                <a:sym typeface="Lato Light"/>
              </a:rPr>
              <a:t>Blogs</a:t>
            </a:r>
            <a:endParaRPr sz="1500">
              <a:latin typeface="Lato Light"/>
              <a:ea typeface="Lato Light"/>
              <a:cs typeface="Lato Light"/>
              <a:sym typeface="Lato Light"/>
            </a:endParaRPr>
          </a:p>
        </p:txBody>
      </p:sp>
      <p:sp>
        <p:nvSpPr>
          <p:cNvPr id="380" name="Google Shape;380;p56"/>
          <p:cNvSpPr/>
          <p:nvPr/>
        </p:nvSpPr>
        <p:spPr>
          <a:xfrm>
            <a:off x="7540932" y="589975"/>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Lato Light"/>
                <a:ea typeface="Lato Light"/>
                <a:cs typeface="Lato Light"/>
                <a:sym typeface="Lato Light"/>
              </a:rPr>
              <a:t>Books</a:t>
            </a:r>
            <a:endParaRPr sz="1500">
              <a:latin typeface="Lato Light"/>
              <a:ea typeface="Lato Light"/>
              <a:cs typeface="Lato Light"/>
              <a:sym typeface="Lato Light"/>
            </a:endParaRPr>
          </a:p>
        </p:txBody>
      </p:sp>
      <p:sp>
        <p:nvSpPr>
          <p:cNvPr id="381" name="Google Shape;381;p56"/>
          <p:cNvSpPr/>
          <p:nvPr/>
        </p:nvSpPr>
        <p:spPr>
          <a:xfrm>
            <a:off x="7540914" y="1649250"/>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Lato Light"/>
                <a:ea typeface="Lato Light"/>
                <a:cs typeface="Lato Light"/>
                <a:sym typeface="Lato Light"/>
              </a:rPr>
              <a:t>Speeches</a:t>
            </a:r>
            <a:endParaRPr sz="1500">
              <a:latin typeface="Lato Light"/>
              <a:ea typeface="Lato Light"/>
              <a:cs typeface="Lato Light"/>
              <a:sym typeface="Lato Light"/>
            </a:endParaRPr>
          </a:p>
        </p:txBody>
      </p:sp>
      <p:sp>
        <p:nvSpPr>
          <p:cNvPr id="382" name="Google Shape;382;p56"/>
          <p:cNvSpPr/>
          <p:nvPr/>
        </p:nvSpPr>
        <p:spPr>
          <a:xfrm>
            <a:off x="6388949" y="1592200"/>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Light"/>
                <a:ea typeface="Lato Light"/>
                <a:cs typeface="Lato Light"/>
                <a:sym typeface="Lato Light"/>
              </a:rPr>
              <a:t>Public</a:t>
            </a:r>
            <a:br>
              <a:rPr lang="en" sz="1300">
                <a:latin typeface="Lato Light"/>
                <a:ea typeface="Lato Light"/>
                <a:cs typeface="Lato Light"/>
                <a:sym typeface="Lato Light"/>
              </a:rPr>
            </a:br>
            <a:r>
              <a:rPr lang="en" sz="1300">
                <a:latin typeface="Lato Light"/>
                <a:ea typeface="Lato Light"/>
                <a:cs typeface="Lato Light"/>
                <a:sym typeface="Lato Light"/>
              </a:rPr>
              <a:t>Interviews</a:t>
            </a:r>
            <a:endParaRPr sz="1300">
              <a:latin typeface="Lato Light"/>
              <a:ea typeface="Lato Light"/>
              <a:cs typeface="Lato Light"/>
              <a:sym typeface="Lato Light"/>
            </a:endParaRPr>
          </a:p>
        </p:txBody>
      </p:sp>
      <p:sp>
        <p:nvSpPr>
          <p:cNvPr id="383" name="Google Shape;383;p56"/>
          <p:cNvSpPr txBox="1"/>
          <p:nvPr/>
        </p:nvSpPr>
        <p:spPr>
          <a:xfrm>
            <a:off x="5738200" y="189775"/>
            <a:ext cx="32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Contents with First Person Views</a:t>
            </a:r>
            <a:endParaRPr>
              <a:latin typeface="Lato Light"/>
              <a:ea typeface="Lato Light"/>
              <a:cs typeface="Lato Light"/>
              <a:sym typeface="Lato Light"/>
            </a:endParaRPr>
          </a:p>
        </p:txBody>
      </p:sp>
      <p:sp>
        <p:nvSpPr>
          <p:cNvPr id="384" name="Google Shape;384;p56"/>
          <p:cNvSpPr/>
          <p:nvPr/>
        </p:nvSpPr>
        <p:spPr>
          <a:xfrm>
            <a:off x="6326362" y="3939625"/>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Light"/>
                <a:ea typeface="Lato Light"/>
                <a:cs typeface="Lato Light"/>
                <a:sym typeface="Lato Light"/>
              </a:rPr>
              <a:t>MemorAI</a:t>
            </a:r>
            <a:br>
              <a:rPr lang="en" sz="1300">
                <a:latin typeface="Lato Light"/>
                <a:ea typeface="Lato Light"/>
                <a:cs typeface="Lato Light"/>
                <a:sym typeface="Lato Light"/>
              </a:rPr>
            </a:br>
            <a:r>
              <a:rPr lang="en" sz="1300">
                <a:latin typeface="Lato Light"/>
                <a:ea typeface="Lato Light"/>
                <a:cs typeface="Lato Light"/>
                <a:sym typeface="Lato Light"/>
              </a:rPr>
              <a:t>Q&amp;As</a:t>
            </a:r>
            <a:endParaRPr sz="1300">
              <a:latin typeface="Lato Light"/>
              <a:ea typeface="Lato Light"/>
              <a:cs typeface="Lato Light"/>
              <a:sym typeface="Lato Light"/>
            </a:endParaRPr>
          </a:p>
        </p:txBody>
      </p:sp>
      <p:sp>
        <p:nvSpPr>
          <p:cNvPr id="385" name="Google Shape;385;p56"/>
          <p:cNvSpPr/>
          <p:nvPr/>
        </p:nvSpPr>
        <p:spPr>
          <a:xfrm>
            <a:off x="7755675" y="3871475"/>
            <a:ext cx="973500" cy="922500"/>
          </a:xfrm>
          <a:prstGeom prst="roundRect">
            <a:avLst>
              <a:gd fmla="val 4629"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Light"/>
                <a:ea typeface="Lato Light"/>
                <a:cs typeface="Lato Light"/>
                <a:sym typeface="Lato Light"/>
              </a:rPr>
              <a:t>Private Contents</a:t>
            </a:r>
            <a:br>
              <a:rPr lang="en" sz="1000">
                <a:latin typeface="Lato Light"/>
                <a:ea typeface="Lato Light"/>
                <a:cs typeface="Lato Light"/>
                <a:sym typeface="Lato Light"/>
              </a:rPr>
            </a:br>
            <a:r>
              <a:rPr lang="en" sz="1000">
                <a:latin typeface="Lato Light"/>
                <a:ea typeface="Lato Light"/>
                <a:cs typeface="Lato Light"/>
                <a:sym typeface="Lato Light"/>
              </a:rPr>
              <a:t>(Diaries, Private Blogs, etc.)</a:t>
            </a:r>
            <a:endParaRPr sz="1000">
              <a:latin typeface="Lato Light"/>
              <a:ea typeface="Lato Light"/>
              <a:cs typeface="Lato Light"/>
              <a:sym typeface="Lato Light"/>
            </a:endParaRPr>
          </a:p>
        </p:txBody>
      </p:sp>
      <p:sp>
        <p:nvSpPr>
          <p:cNvPr id="386" name="Google Shape;386;p56"/>
          <p:cNvSpPr txBox="1"/>
          <p:nvPr/>
        </p:nvSpPr>
        <p:spPr>
          <a:xfrm>
            <a:off x="4999775" y="1331950"/>
            <a:ext cx="15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Public</a:t>
            </a:r>
            <a:endParaRPr>
              <a:latin typeface="Lato Light"/>
              <a:ea typeface="Lato Light"/>
              <a:cs typeface="Lato Light"/>
              <a:sym typeface="La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products</a:t>
            </a:r>
            <a:endParaRPr/>
          </a:p>
        </p:txBody>
      </p:sp>
      <p:sp>
        <p:nvSpPr>
          <p:cNvPr id="392" name="Google Shape;392;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Our product uses guardrails to make sure model input/output is </a:t>
            </a:r>
            <a:r>
              <a:rPr b="1" lang="en" sz="1900">
                <a:latin typeface="Lato"/>
                <a:ea typeface="Lato"/>
                <a:cs typeface="Lato"/>
                <a:sym typeface="Lato"/>
              </a:rPr>
              <a:t>within scope </a:t>
            </a:r>
            <a:endParaRPr b="1" sz="1900">
              <a:latin typeface="Lato"/>
              <a:ea typeface="Lato"/>
              <a:cs typeface="Lato"/>
              <a:sym typeface="Lato"/>
            </a:endParaRPr>
          </a:p>
          <a:p>
            <a:pPr indent="-349250" lvl="0" marL="457200" rtl="0" algn="l">
              <a:spcBef>
                <a:spcPts val="0"/>
              </a:spcBef>
              <a:spcAft>
                <a:spcPts val="0"/>
              </a:spcAft>
              <a:buSzPts val="1900"/>
              <a:buChar char="●"/>
            </a:pPr>
            <a:r>
              <a:rPr lang="en" sz="1900"/>
              <a:t>Consult a therapy professional before using product </a:t>
            </a:r>
            <a:endParaRPr sz="1900"/>
          </a:p>
          <a:p>
            <a:pPr indent="-355600" lvl="0" marL="457200" rtl="0" algn="l">
              <a:spcBef>
                <a:spcPts val="0"/>
              </a:spcBef>
              <a:spcAft>
                <a:spcPts val="0"/>
              </a:spcAft>
              <a:buSzPts val="2000"/>
              <a:buChar char="●"/>
            </a:pPr>
            <a:r>
              <a:rPr lang="en"/>
              <a:t>Offensive Content </a:t>
            </a:r>
            <a:endParaRPr/>
          </a:p>
          <a:p>
            <a:pPr indent="-355600" lvl="0" marL="457200" rtl="0" algn="l">
              <a:spcBef>
                <a:spcPts val="0"/>
              </a:spcBef>
              <a:spcAft>
                <a:spcPts val="0"/>
              </a:spcAft>
              <a:buSzPts val="2000"/>
              <a:buChar char="●"/>
            </a:pPr>
            <a:r>
              <a:rPr lang="en"/>
              <a:t>Ethics : </a:t>
            </a:r>
            <a:r>
              <a:rPr lang="en"/>
              <a:t>Truth/False</a:t>
            </a:r>
            <a:endParaRPr/>
          </a:p>
          <a:p>
            <a:pPr indent="-355600" lvl="0" marL="457200" rtl="0" algn="l">
              <a:spcBef>
                <a:spcPts val="0"/>
              </a:spcBef>
              <a:spcAft>
                <a:spcPts val="0"/>
              </a:spcAft>
              <a:buSzPts val="2000"/>
              <a:buChar char="●"/>
            </a:pPr>
            <a:r>
              <a:rPr lang="en"/>
              <a:t>Privacy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8"/>
          <p:cNvSpPr txBox="1"/>
          <p:nvPr>
            <p:ph type="title"/>
          </p:nvPr>
        </p:nvSpPr>
        <p:spPr>
          <a:xfrm>
            <a:off x="311700" y="203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Guardrails: Results from the Experiment </a:t>
            </a:r>
            <a:endParaRPr/>
          </a:p>
        </p:txBody>
      </p:sp>
      <p:pic>
        <p:nvPicPr>
          <p:cNvPr id="398" name="Google Shape;398;p58"/>
          <p:cNvPicPr preferRelativeResize="0"/>
          <p:nvPr/>
        </p:nvPicPr>
        <p:blipFill>
          <a:blip r:embed="rId3">
            <a:alphaModFix/>
          </a:blip>
          <a:stretch>
            <a:fillRect/>
          </a:stretch>
        </p:blipFill>
        <p:spPr>
          <a:xfrm>
            <a:off x="1464350" y="3064765"/>
            <a:ext cx="2367050" cy="1921735"/>
          </a:xfrm>
          <a:prstGeom prst="rect">
            <a:avLst/>
          </a:prstGeom>
          <a:noFill/>
          <a:ln>
            <a:noFill/>
          </a:ln>
        </p:spPr>
      </p:pic>
      <p:pic>
        <p:nvPicPr>
          <p:cNvPr id="399" name="Google Shape;399;p58"/>
          <p:cNvPicPr preferRelativeResize="0"/>
          <p:nvPr/>
        </p:nvPicPr>
        <p:blipFill>
          <a:blip r:embed="rId4">
            <a:alphaModFix/>
          </a:blip>
          <a:stretch>
            <a:fillRect/>
          </a:stretch>
        </p:blipFill>
        <p:spPr>
          <a:xfrm>
            <a:off x="7009125" y="3055150"/>
            <a:ext cx="1927700" cy="1483825"/>
          </a:xfrm>
          <a:prstGeom prst="rect">
            <a:avLst/>
          </a:prstGeom>
          <a:noFill/>
          <a:ln>
            <a:noFill/>
          </a:ln>
        </p:spPr>
      </p:pic>
      <p:sp>
        <p:nvSpPr>
          <p:cNvPr id="400" name="Google Shape;400;p58"/>
          <p:cNvSpPr txBox="1"/>
          <p:nvPr/>
        </p:nvSpPr>
        <p:spPr>
          <a:xfrm>
            <a:off x="188500" y="4242144"/>
            <a:ext cx="13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KS Statistic =  0.84</a:t>
            </a:r>
            <a:endParaRPr b="1" sz="1100">
              <a:latin typeface="Lato"/>
              <a:ea typeface="Lato"/>
              <a:cs typeface="Lato"/>
              <a:sym typeface="Lato"/>
            </a:endParaRPr>
          </a:p>
          <a:p>
            <a:pPr indent="0" lvl="0" marL="0" rtl="0" algn="l">
              <a:spcBef>
                <a:spcPts val="0"/>
              </a:spcBef>
              <a:spcAft>
                <a:spcPts val="0"/>
              </a:spcAft>
              <a:buNone/>
            </a:pPr>
            <a:r>
              <a:rPr b="1" lang="en" sz="1100">
                <a:latin typeface="Lato"/>
                <a:ea typeface="Lato"/>
                <a:cs typeface="Lato"/>
                <a:sym typeface="Lato"/>
              </a:rPr>
              <a:t>P-value = 1.26e-26</a:t>
            </a:r>
            <a:endParaRPr b="1" sz="1100">
              <a:latin typeface="Lato"/>
              <a:ea typeface="Lato"/>
              <a:cs typeface="Lato"/>
              <a:sym typeface="Lato"/>
            </a:endParaRPr>
          </a:p>
        </p:txBody>
      </p:sp>
      <p:sp>
        <p:nvSpPr>
          <p:cNvPr id="401" name="Google Shape;401;p58"/>
          <p:cNvSpPr txBox="1"/>
          <p:nvPr/>
        </p:nvSpPr>
        <p:spPr>
          <a:xfrm>
            <a:off x="188500" y="2151813"/>
            <a:ext cx="13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KS Statistic =  0.92</a:t>
            </a:r>
            <a:endParaRPr b="1" sz="1100">
              <a:latin typeface="Lato"/>
              <a:ea typeface="Lato"/>
              <a:cs typeface="Lato"/>
              <a:sym typeface="Lato"/>
            </a:endParaRPr>
          </a:p>
          <a:p>
            <a:pPr indent="0" lvl="0" marL="0" rtl="0" algn="l">
              <a:spcBef>
                <a:spcPts val="0"/>
              </a:spcBef>
              <a:spcAft>
                <a:spcPts val="0"/>
              </a:spcAft>
              <a:buNone/>
            </a:pPr>
            <a:r>
              <a:rPr b="1" lang="en" sz="1100">
                <a:latin typeface="Lato"/>
                <a:ea typeface="Lato"/>
                <a:cs typeface="Lato"/>
                <a:sym typeface="Lato"/>
              </a:rPr>
              <a:t>P-value = 1.51e-32</a:t>
            </a:r>
            <a:endParaRPr b="1" sz="1100">
              <a:latin typeface="Lato"/>
              <a:ea typeface="Lato"/>
              <a:cs typeface="Lato"/>
              <a:sym typeface="Lato"/>
            </a:endParaRPr>
          </a:p>
        </p:txBody>
      </p:sp>
      <p:pic>
        <p:nvPicPr>
          <p:cNvPr id="402" name="Google Shape;402;p58"/>
          <p:cNvPicPr preferRelativeResize="0"/>
          <p:nvPr/>
        </p:nvPicPr>
        <p:blipFill>
          <a:blip r:embed="rId5">
            <a:alphaModFix/>
          </a:blip>
          <a:stretch>
            <a:fillRect/>
          </a:stretch>
        </p:blipFill>
        <p:spPr>
          <a:xfrm>
            <a:off x="1576850" y="997100"/>
            <a:ext cx="2254547" cy="1847100"/>
          </a:xfrm>
          <a:prstGeom prst="rect">
            <a:avLst/>
          </a:prstGeom>
          <a:noFill/>
          <a:ln>
            <a:noFill/>
          </a:ln>
        </p:spPr>
      </p:pic>
      <p:cxnSp>
        <p:nvCxnSpPr>
          <p:cNvPr id="403" name="Google Shape;403;p58"/>
          <p:cNvCxnSpPr/>
          <p:nvPr/>
        </p:nvCxnSpPr>
        <p:spPr>
          <a:xfrm flipH="1">
            <a:off x="188500" y="2908500"/>
            <a:ext cx="8551500" cy="27000"/>
          </a:xfrm>
          <a:prstGeom prst="straightConnector1">
            <a:avLst/>
          </a:prstGeom>
          <a:noFill/>
          <a:ln cap="flat" cmpd="sng" w="19050">
            <a:solidFill>
              <a:schemeClr val="dk2"/>
            </a:solidFill>
            <a:prstDash val="dot"/>
            <a:round/>
            <a:headEnd len="med" w="med" type="none"/>
            <a:tailEnd len="med" w="med" type="none"/>
          </a:ln>
        </p:spPr>
      </p:cxnSp>
      <p:pic>
        <p:nvPicPr>
          <p:cNvPr id="404" name="Google Shape;404;p58"/>
          <p:cNvPicPr preferRelativeResize="0"/>
          <p:nvPr/>
        </p:nvPicPr>
        <p:blipFill>
          <a:blip r:embed="rId6">
            <a:alphaModFix/>
          </a:blip>
          <a:stretch>
            <a:fillRect/>
          </a:stretch>
        </p:blipFill>
        <p:spPr>
          <a:xfrm>
            <a:off x="249038" y="1214362"/>
            <a:ext cx="1065319" cy="879975"/>
          </a:xfrm>
          <a:prstGeom prst="rect">
            <a:avLst/>
          </a:prstGeom>
          <a:noFill/>
          <a:ln>
            <a:noFill/>
          </a:ln>
        </p:spPr>
      </p:pic>
      <p:pic>
        <p:nvPicPr>
          <p:cNvPr id="405" name="Google Shape;405;p58"/>
          <p:cNvPicPr preferRelativeResize="0"/>
          <p:nvPr/>
        </p:nvPicPr>
        <p:blipFill>
          <a:blip r:embed="rId7">
            <a:alphaModFix/>
          </a:blip>
          <a:stretch>
            <a:fillRect/>
          </a:stretch>
        </p:blipFill>
        <p:spPr>
          <a:xfrm>
            <a:off x="277121" y="3199575"/>
            <a:ext cx="1188065" cy="892800"/>
          </a:xfrm>
          <a:prstGeom prst="rect">
            <a:avLst/>
          </a:prstGeom>
          <a:noFill/>
          <a:ln>
            <a:noFill/>
          </a:ln>
        </p:spPr>
      </p:pic>
      <p:pic>
        <p:nvPicPr>
          <p:cNvPr id="406" name="Google Shape;406;p58"/>
          <p:cNvPicPr preferRelativeResize="0"/>
          <p:nvPr/>
        </p:nvPicPr>
        <p:blipFill>
          <a:blip r:embed="rId8">
            <a:alphaModFix/>
          </a:blip>
          <a:stretch>
            <a:fillRect/>
          </a:stretch>
        </p:blipFill>
        <p:spPr>
          <a:xfrm>
            <a:off x="6735550" y="999150"/>
            <a:ext cx="2130801" cy="1483825"/>
          </a:xfrm>
          <a:prstGeom prst="rect">
            <a:avLst/>
          </a:prstGeom>
          <a:noFill/>
          <a:ln>
            <a:noFill/>
          </a:ln>
        </p:spPr>
      </p:pic>
      <p:pic>
        <p:nvPicPr>
          <p:cNvPr id="407" name="Google Shape;407;p58"/>
          <p:cNvPicPr preferRelativeResize="0"/>
          <p:nvPr/>
        </p:nvPicPr>
        <p:blipFill>
          <a:blip r:embed="rId9">
            <a:alphaModFix/>
          </a:blip>
          <a:stretch>
            <a:fillRect/>
          </a:stretch>
        </p:blipFill>
        <p:spPr>
          <a:xfrm>
            <a:off x="4060000" y="3087900"/>
            <a:ext cx="2497950" cy="1903200"/>
          </a:xfrm>
          <a:prstGeom prst="rect">
            <a:avLst/>
          </a:prstGeom>
          <a:noFill/>
          <a:ln>
            <a:noFill/>
          </a:ln>
        </p:spPr>
      </p:pic>
      <p:pic>
        <p:nvPicPr>
          <p:cNvPr id="408" name="Google Shape;408;p58"/>
          <p:cNvPicPr preferRelativeResize="0"/>
          <p:nvPr/>
        </p:nvPicPr>
        <p:blipFill>
          <a:blip r:embed="rId10">
            <a:alphaModFix/>
          </a:blip>
          <a:stretch>
            <a:fillRect/>
          </a:stretch>
        </p:blipFill>
        <p:spPr>
          <a:xfrm>
            <a:off x="4136197" y="1005125"/>
            <a:ext cx="2220875" cy="1827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sp>
        <p:nvSpPr>
          <p:cNvPr id="413" name="Google Shape;413;p59"/>
          <p:cNvSpPr txBox="1"/>
          <p:nvPr>
            <p:ph idx="4294967295"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Bad</a:t>
            </a:r>
            <a:r>
              <a:rPr lang="en"/>
              <a:t> Sources of Training Set</a:t>
            </a:r>
            <a:endParaRPr/>
          </a:p>
        </p:txBody>
      </p:sp>
      <p:sp>
        <p:nvSpPr>
          <p:cNvPr id="414" name="Google Shape;414;p59"/>
          <p:cNvSpPr txBox="1"/>
          <p:nvPr/>
        </p:nvSpPr>
        <p:spPr>
          <a:xfrm>
            <a:off x="665525" y="1042150"/>
            <a:ext cx="50580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Lato Light"/>
                <a:ea typeface="Lato Light"/>
                <a:cs typeface="Lato Light"/>
                <a:sym typeface="Lato Light"/>
              </a:rPr>
              <a:t>Social Media Contents</a:t>
            </a:r>
            <a:br>
              <a:rPr lang="en" sz="2300">
                <a:latin typeface="Lato Light"/>
                <a:ea typeface="Lato Light"/>
                <a:cs typeface="Lato Light"/>
                <a:sym typeface="Lato Light"/>
              </a:rPr>
            </a:br>
            <a:r>
              <a:rPr lang="en">
                <a:latin typeface="Lato Light"/>
                <a:ea typeface="Lato Light"/>
                <a:cs typeface="Lato Light"/>
                <a:sym typeface="Lato Light"/>
              </a:rPr>
              <a:t>Problem: First person, but</a:t>
            </a:r>
            <a:r>
              <a:rPr lang="en">
                <a:latin typeface="Lato Light"/>
                <a:ea typeface="Lato Light"/>
                <a:cs typeface="Lato Light"/>
                <a:sym typeface="Lato Light"/>
              </a:rPr>
              <a:t> </a:t>
            </a:r>
            <a:r>
              <a:rPr lang="en">
                <a:latin typeface="Lato Light"/>
                <a:ea typeface="Lato Light"/>
                <a:cs typeface="Lato Light"/>
                <a:sym typeface="Lato Light"/>
              </a:rPr>
              <a:t>superficial</a:t>
            </a:r>
            <a:endParaRPr>
              <a:latin typeface="Lato Light"/>
              <a:ea typeface="Lato Light"/>
              <a:cs typeface="Lato Light"/>
              <a:sym typeface="Lato Light"/>
            </a:endParaRPr>
          </a:p>
          <a:p>
            <a:pPr indent="0" lvl="0" marL="0" rtl="0" algn="l">
              <a:spcBef>
                <a:spcPts val="0"/>
              </a:spcBef>
              <a:spcAft>
                <a:spcPts val="0"/>
              </a:spcAft>
              <a:buNone/>
            </a:pPr>
            <a:r>
              <a:t/>
            </a:r>
            <a:endParaRPr sz="2300">
              <a:latin typeface="Lato Light"/>
              <a:ea typeface="Lato Light"/>
              <a:cs typeface="Lato Light"/>
              <a:sym typeface="Lato Light"/>
            </a:endParaRPr>
          </a:p>
          <a:p>
            <a:pPr indent="0" lvl="0" marL="0" rtl="0" algn="l">
              <a:spcBef>
                <a:spcPts val="0"/>
              </a:spcBef>
              <a:spcAft>
                <a:spcPts val="0"/>
              </a:spcAft>
              <a:buNone/>
            </a:pPr>
            <a:r>
              <a:rPr lang="en" sz="2300">
                <a:latin typeface="Lato Light"/>
                <a:ea typeface="Lato Light"/>
                <a:cs typeface="Lato Light"/>
                <a:sym typeface="Lato Light"/>
              </a:rPr>
              <a:t>Friends &amp; Family</a:t>
            </a:r>
            <a:endParaRPr sz="2300">
              <a:latin typeface="Lato Light"/>
              <a:ea typeface="Lato Light"/>
              <a:cs typeface="Lato Light"/>
              <a:sym typeface="Lato Light"/>
            </a:endParaRPr>
          </a:p>
          <a:p>
            <a:pPr indent="0" lvl="0" marL="0" rtl="0" algn="l">
              <a:spcBef>
                <a:spcPts val="0"/>
              </a:spcBef>
              <a:spcAft>
                <a:spcPts val="0"/>
              </a:spcAft>
              <a:buNone/>
            </a:pPr>
            <a:r>
              <a:rPr lang="en" sz="1200">
                <a:latin typeface="Lato Light"/>
                <a:ea typeface="Lato Light"/>
                <a:cs typeface="Lato Light"/>
                <a:sym typeface="Lato Light"/>
              </a:rPr>
              <a:t>Problem: Quality contents, but not first-person.</a:t>
            </a:r>
            <a:endParaRPr sz="1200">
              <a:latin typeface="Lato Light"/>
              <a:ea typeface="Lato Light"/>
              <a:cs typeface="Lato Light"/>
              <a:sym typeface="La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Science: </a:t>
            </a:r>
            <a:r>
              <a:rPr lang="en"/>
              <a:t>Challenges</a:t>
            </a:r>
            <a:endParaRPr/>
          </a:p>
        </p:txBody>
      </p:sp>
      <p:sp>
        <p:nvSpPr>
          <p:cNvPr id="420" name="Google Shape;420;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Data Collection - Cleaning - Preparation</a:t>
            </a:r>
            <a:endParaRPr/>
          </a:p>
          <a:p>
            <a:pPr indent="-355600" lvl="0" marL="457200" rtl="0" algn="l">
              <a:spcBef>
                <a:spcPts val="0"/>
              </a:spcBef>
              <a:spcAft>
                <a:spcPts val="0"/>
              </a:spcAft>
              <a:buSzPts val="2000"/>
              <a:buChar char="●"/>
            </a:pPr>
            <a:r>
              <a:rPr lang="en"/>
              <a:t>Input and output monitoring</a:t>
            </a:r>
            <a:endParaRPr/>
          </a:p>
          <a:p>
            <a:pPr indent="-355600" lvl="0" marL="457200" rtl="0" algn="l">
              <a:spcBef>
                <a:spcPts val="0"/>
              </a:spcBef>
              <a:spcAft>
                <a:spcPts val="0"/>
              </a:spcAft>
              <a:buSzPts val="2000"/>
              <a:buChar char="●"/>
            </a:pPr>
            <a:r>
              <a:rPr lang="en"/>
              <a:t>Tracking stats</a:t>
            </a:r>
            <a:endParaRPr/>
          </a:p>
          <a:p>
            <a:pPr indent="-355600" lvl="0" marL="457200" rtl="0" algn="l">
              <a:spcBef>
                <a:spcPts val="0"/>
              </a:spcBef>
              <a:spcAft>
                <a:spcPts val="0"/>
              </a:spcAft>
              <a:buSzPts val="2000"/>
              <a:buChar char="●"/>
            </a:pPr>
            <a:r>
              <a:rPr lang="en"/>
              <a:t>Ethics</a:t>
            </a:r>
            <a:endParaRPr/>
          </a:p>
          <a:p>
            <a:pPr indent="-317500" lvl="1" marL="914400" rtl="0" algn="l">
              <a:spcBef>
                <a:spcPts val="0"/>
              </a:spcBef>
              <a:spcAft>
                <a:spcPts val="0"/>
              </a:spcAft>
              <a:buSzPts val="1400"/>
              <a:buChar char="○"/>
            </a:pPr>
            <a:r>
              <a:rPr lang="en"/>
              <a:t>False Information / Misrepresentation</a:t>
            </a:r>
            <a:endParaRPr/>
          </a:p>
          <a:p>
            <a:pPr indent="-317500" lvl="1" marL="914400" rtl="0" algn="l">
              <a:spcBef>
                <a:spcPts val="0"/>
              </a:spcBef>
              <a:spcAft>
                <a:spcPts val="0"/>
              </a:spcAft>
              <a:buSzPts val="1400"/>
              <a:buChar char="○"/>
            </a:pPr>
            <a:r>
              <a:rPr lang="en"/>
              <a:t>Emotional Impact: Are we building something to prevent people from moving on  (e.g. wife chat bot)?</a:t>
            </a:r>
            <a:endParaRPr/>
          </a:p>
          <a:p>
            <a:pPr indent="-317500" lvl="1" marL="914400" rtl="0" algn="l">
              <a:spcBef>
                <a:spcPts val="0"/>
              </a:spcBef>
              <a:spcAft>
                <a:spcPts val="0"/>
              </a:spcAft>
              <a:buSzPts val="1400"/>
              <a:buChar char="○"/>
            </a:pPr>
            <a:r>
              <a:rPr lang="en"/>
              <a:t>User Privacy</a:t>
            </a:r>
            <a:endParaRPr/>
          </a:p>
          <a:p>
            <a:pPr indent="0" lvl="0" marL="457200" rtl="0" algn="l">
              <a:spcBef>
                <a:spcPts val="120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timetable</a:t>
            </a:r>
            <a:endParaRPr/>
          </a:p>
        </p:txBody>
      </p:sp>
      <p:graphicFrame>
        <p:nvGraphicFramePr>
          <p:cNvPr id="426" name="Google Shape;426;p61"/>
          <p:cNvGraphicFramePr/>
          <p:nvPr/>
        </p:nvGraphicFramePr>
        <p:xfrm>
          <a:off x="952500" y="1636325"/>
          <a:ext cx="3000000" cy="3000000"/>
        </p:xfrm>
        <a:graphic>
          <a:graphicData uri="http://schemas.openxmlformats.org/drawingml/2006/table">
            <a:tbl>
              <a:tblPr>
                <a:noFill/>
                <a:tableStyleId>{2A292109-DA79-4E9D-AA02-C0C3D0D1B6C0}</a:tableStyleId>
              </a:tblPr>
              <a:tblGrid>
                <a:gridCol w="2413000"/>
                <a:gridCol w="2413000"/>
                <a:gridCol w="2413000"/>
              </a:tblGrid>
              <a:tr h="381000">
                <a:tc>
                  <a:txBody>
                    <a:bodyPr/>
                    <a:lstStyle/>
                    <a:p>
                      <a:pPr indent="0" lvl="0" marL="0" rtl="0" algn="l">
                        <a:spcBef>
                          <a:spcPts val="0"/>
                        </a:spcBef>
                        <a:spcAft>
                          <a:spcPts val="0"/>
                        </a:spcAft>
                        <a:buNone/>
                      </a:pPr>
                      <a:r>
                        <a:rPr lang="en"/>
                        <a:t>What</a:t>
                      </a:r>
                      <a:endParaRPr/>
                    </a:p>
                  </a:txBody>
                  <a:tcPr marT="91425" marB="91425" marR="91425" marL="91425"/>
                </a:tc>
                <a:tc>
                  <a:txBody>
                    <a:bodyPr/>
                    <a:lstStyle/>
                    <a:p>
                      <a:pPr indent="0" lvl="0" marL="0" rtl="0" algn="l">
                        <a:spcBef>
                          <a:spcPts val="0"/>
                        </a:spcBef>
                        <a:spcAft>
                          <a:spcPts val="0"/>
                        </a:spcAft>
                        <a:buNone/>
                      </a:pPr>
                      <a:r>
                        <a:rPr lang="en"/>
                        <a:t>Who</a:t>
                      </a:r>
                      <a:endParaRPr/>
                    </a:p>
                  </a:txBody>
                  <a:tcPr marT="91425" marB="91425" marR="91425" marL="91425"/>
                </a:tc>
                <a:tc>
                  <a:txBody>
                    <a:bodyPr/>
                    <a:lstStyle/>
                    <a:p>
                      <a:pPr indent="0" lvl="0" marL="0" rtl="0" algn="l">
                        <a:spcBef>
                          <a:spcPts val="0"/>
                        </a:spcBef>
                        <a:spcAft>
                          <a:spcPts val="0"/>
                        </a:spcAft>
                        <a:buNone/>
                      </a:pPr>
                      <a:r>
                        <a:rPr lang="en"/>
                        <a:t>How much time</a:t>
                      </a:r>
                      <a:endParaRPr/>
                    </a:p>
                  </a:txBody>
                  <a:tcPr marT="91425" marB="91425" marR="91425" marL="91425"/>
                </a:tc>
              </a:tr>
              <a:tr h="381000">
                <a:tc>
                  <a:txBody>
                    <a:bodyPr/>
                    <a:lstStyle/>
                    <a:p>
                      <a:pPr indent="0" lvl="0" marL="0" rtl="0" algn="l">
                        <a:spcBef>
                          <a:spcPts val="0"/>
                        </a:spcBef>
                        <a:spcAft>
                          <a:spcPts val="0"/>
                        </a:spcAft>
                        <a:buNone/>
                      </a:pPr>
                      <a:r>
                        <a:rPr lang="en"/>
                        <a:t>Product</a:t>
                      </a:r>
                      <a:endParaRPr/>
                    </a:p>
                  </a:txBody>
                  <a:tcPr marT="91425" marB="91425" marR="91425" marL="91425"/>
                </a:tc>
                <a:tc>
                  <a:txBody>
                    <a:bodyPr/>
                    <a:lstStyle/>
                    <a:p>
                      <a:pPr indent="0" lvl="0" marL="0" rtl="0" algn="l">
                        <a:spcBef>
                          <a:spcPts val="0"/>
                        </a:spcBef>
                        <a:spcAft>
                          <a:spcPts val="0"/>
                        </a:spcAft>
                        <a:buNone/>
                      </a:pPr>
                      <a:r>
                        <a:rPr lang="en"/>
                        <a:t>Tim</a:t>
                      </a:r>
                      <a:endParaRPr/>
                    </a:p>
                  </a:txBody>
                  <a:tcPr marT="91425" marB="91425" marR="91425" marL="91425"/>
                </a:tc>
                <a:tc>
                  <a:txBody>
                    <a:bodyPr/>
                    <a:lstStyle/>
                    <a:p>
                      <a:pPr indent="0" lvl="0" marL="0" rtl="0" algn="l">
                        <a:spcBef>
                          <a:spcPts val="0"/>
                        </a:spcBef>
                        <a:spcAft>
                          <a:spcPts val="0"/>
                        </a:spcAft>
                        <a:buNone/>
                      </a:pPr>
                      <a:r>
                        <a:rPr lang="en"/>
                        <a:t>3 min</a:t>
                      </a:r>
                      <a:endParaRPr/>
                    </a:p>
                  </a:txBody>
                  <a:tcPr marT="91425" marB="91425" marR="91425" marL="91425"/>
                </a:tc>
              </a:tr>
              <a:tr h="381000">
                <a:tc>
                  <a:txBody>
                    <a:bodyPr/>
                    <a:lstStyle/>
                    <a:p>
                      <a:pPr indent="0" lvl="0" marL="0" rtl="0" algn="l">
                        <a:spcBef>
                          <a:spcPts val="0"/>
                        </a:spcBef>
                        <a:spcAft>
                          <a:spcPts val="0"/>
                        </a:spcAft>
                        <a:buNone/>
                      </a:pPr>
                      <a:r>
                        <a:rPr lang="en"/>
                        <a:t>Model &amp; Pipeline</a:t>
                      </a:r>
                      <a:endParaRPr/>
                    </a:p>
                  </a:txBody>
                  <a:tcPr marT="91425" marB="91425" marR="91425" marL="91425"/>
                </a:tc>
                <a:tc>
                  <a:txBody>
                    <a:bodyPr/>
                    <a:lstStyle/>
                    <a:p>
                      <a:pPr indent="0" lvl="0" marL="0" rtl="0" algn="l">
                        <a:spcBef>
                          <a:spcPts val="0"/>
                        </a:spcBef>
                        <a:spcAft>
                          <a:spcPts val="0"/>
                        </a:spcAft>
                        <a:buNone/>
                      </a:pPr>
                      <a:r>
                        <a:rPr lang="en"/>
                        <a:t>Alice</a:t>
                      </a:r>
                      <a:endParaRPr/>
                    </a:p>
                  </a:txBody>
                  <a:tcPr marT="91425" marB="91425" marR="91425" marL="91425"/>
                </a:tc>
                <a:tc>
                  <a:txBody>
                    <a:bodyPr/>
                    <a:lstStyle/>
                    <a:p>
                      <a:pPr indent="0" lvl="0" marL="0" rtl="0" algn="l">
                        <a:spcBef>
                          <a:spcPts val="0"/>
                        </a:spcBef>
                        <a:spcAft>
                          <a:spcPts val="0"/>
                        </a:spcAft>
                        <a:buNone/>
                      </a:pPr>
                      <a:r>
                        <a:rPr lang="en"/>
                        <a:t>3 min</a:t>
                      </a:r>
                      <a:endParaRPr/>
                    </a:p>
                  </a:txBody>
                  <a:tcPr marT="91425" marB="91425" marR="91425" marL="91425"/>
                </a:tc>
              </a:tr>
              <a:tr h="381000">
                <a:tc>
                  <a:txBody>
                    <a:bodyPr/>
                    <a:lstStyle/>
                    <a:p>
                      <a:pPr indent="0" lvl="0" marL="0" rtl="0" algn="l">
                        <a:spcBef>
                          <a:spcPts val="0"/>
                        </a:spcBef>
                        <a:spcAft>
                          <a:spcPts val="0"/>
                        </a:spcAft>
                        <a:buNone/>
                      </a:pPr>
                      <a:r>
                        <a:rPr lang="en"/>
                        <a:t>Guardrails</a:t>
                      </a:r>
                      <a:endParaRPr/>
                    </a:p>
                  </a:txBody>
                  <a:tcPr marT="91425" marB="91425" marR="91425" marL="91425"/>
                </a:tc>
                <a:tc>
                  <a:txBody>
                    <a:bodyPr/>
                    <a:lstStyle/>
                    <a:p>
                      <a:pPr indent="0" lvl="0" marL="0" rtl="0" algn="l">
                        <a:spcBef>
                          <a:spcPts val="0"/>
                        </a:spcBef>
                        <a:spcAft>
                          <a:spcPts val="0"/>
                        </a:spcAft>
                        <a:buNone/>
                      </a:pPr>
                      <a:r>
                        <a:rPr lang="en"/>
                        <a:t>Ajit</a:t>
                      </a:r>
                      <a:endParaRPr/>
                    </a:p>
                  </a:txBody>
                  <a:tcPr marT="91425" marB="91425" marR="91425" marL="91425"/>
                </a:tc>
                <a:tc>
                  <a:txBody>
                    <a:bodyPr/>
                    <a:lstStyle/>
                    <a:p>
                      <a:pPr indent="0" lvl="0" marL="0" rtl="0" algn="l">
                        <a:spcBef>
                          <a:spcPts val="0"/>
                        </a:spcBef>
                        <a:spcAft>
                          <a:spcPts val="0"/>
                        </a:spcAft>
                        <a:buNone/>
                      </a:pPr>
                      <a:r>
                        <a:rPr lang="en"/>
                        <a:t>3 min</a:t>
                      </a:r>
                      <a:endParaRPr/>
                    </a:p>
                  </a:txBody>
                  <a:tcPr marT="91425" marB="91425" marR="91425" marL="91425"/>
                </a:tc>
              </a:tr>
              <a:tr h="381000">
                <a:tc>
                  <a:txBody>
                    <a:bodyPr/>
                    <a:lstStyle/>
                    <a:p>
                      <a:pPr indent="0" lvl="0" marL="0" rtl="0" algn="l">
                        <a:spcBef>
                          <a:spcPts val="0"/>
                        </a:spcBef>
                        <a:spcAft>
                          <a:spcPts val="0"/>
                        </a:spcAft>
                        <a:buNone/>
                      </a:pPr>
                      <a:r>
                        <a:rPr lang="en"/>
                        <a:t>Evaluation</a:t>
                      </a:r>
                      <a:endParaRPr/>
                    </a:p>
                  </a:txBody>
                  <a:tcPr marT="91425" marB="91425" marR="91425" marL="91425"/>
                </a:tc>
                <a:tc>
                  <a:txBody>
                    <a:bodyPr/>
                    <a:lstStyle/>
                    <a:p>
                      <a:pPr indent="0" lvl="0" marL="0" rtl="0" algn="l">
                        <a:spcBef>
                          <a:spcPts val="0"/>
                        </a:spcBef>
                        <a:spcAft>
                          <a:spcPts val="0"/>
                        </a:spcAft>
                        <a:buNone/>
                      </a:pPr>
                      <a:r>
                        <a:rPr lang="en"/>
                        <a:t>Tim</a:t>
                      </a:r>
                      <a:endParaRPr/>
                    </a:p>
                  </a:txBody>
                  <a:tcPr marT="91425" marB="91425" marR="91425" marL="91425"/>
                </a:tc>
                <a:tc>
                  <a:txBody>
                    <a:bodyPr/>
                    <a:lstStyle/>
                    <a:p>
                      <a:pPr indent="0" lvl="0" marL="0" rtl="0" algn="l">
                        <a:spcBef>
                          <a:spcPts val="0"/>
                        </a:spcBef>
                        <a:spcAft>
                          <a:spcPts val="0"/>
                        </a:spcAft>
                        <a:buNone/>
                      </a:pPr>
                      <a:r>
                        <a:rPr lang="en"/>
                        <a:t>2 min</a:t>
                      </a:r>
                      <a:endParaRPr/>
                    </a:p>
                  </a:txBody>
                  <a:tcPr marT="91425" marB="91425" marR="91425" marL="91425"/>
                </a:tc>
              </a:tr>
              <a:tr h="381000">
                <a:tc>
                  <a:txBody>
                    <a:bodyPr/>
                    <a:lstStyle/>
                    <a:p>
                      <a:pPr indent="0" lvl="0" marL="0" rtl="0" algn="l">
                        <a:spcBef>
                          <a:spcPts val="0"/>
                        </a:spcBef>
                        <a:spcAft>
                          <a:spcPts val="0"/>
                        </a:spcAft>
                        <a:buNone/>
                      </a:pPr>
                      <a:r>
                        <a:rPr lang="en"/>
                        <a:t>Demo</a:t>
                      </a:r>
                      <a:endParaRPr/>
                    </a:p>
                  </a:txBody>
                  <a:tcPr marT="91425" marB="91425" marR="91425" marL="91425"/>
                </a:tc>
                <a:tc>
                  <a:txBody>
                    <a:bodyPr/>
                    <a:lstStyle/>
                    <a:p>
                      <a:pPr indent="0" lvl="0" marL="0" rtl="0" algn="l">
                        <a:spcBef>
                          <a:spcPts val="0"/>
                        </a:spcBef>
                        <a:spcAft>
                          <a:spcPts val="0"/>
                        </a:spcAft>
                        <a:buNone/>
                      </a:pPr>
                      <a:r>
                        <a:rPr lang="en"/>
                        <a:t>Alice</a:t>
                      </a:r>
                      <a:endParaRPr/>
                    </a:p>
                  </a:txBody>
                  <a:tcPr marT="91425" marB="91425" marR="91425" marL="91425"/>
                </a:tc>
                <a:tc>
                  <a:txBody>
                    <a:bodyPr/>
                    <a:lstStyle/>
                    <a:p>
                      <a:pPr indent="0" lvl="0" marL="0" rtl="0" algn="l">
                        <a:spcBef>
                          <a:spcPts val="0"/>
                        </a:spcBef>
                        <a:spcAft>
                          <a:spcPts val="0"/>
                        </a:spcAft>
                        <a:buNone/>
                      </a:pPr>
                      <a:r>
                        <a:rPr lang="en"/>
                        <a:t>2 min</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Total: 13 min </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3207675" y="531375"/>
            <a:ext cx="2728636" cy="4080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62"/>
          <p:cNvPicPr preferRelativeResize="0"/>
          <p:nvPr/>
        </p:nvPicPr>
        <p:blipFill rotWithShape="1">
          <a:blip r:embed="rId3">
            <a:alphaModFix/>
          </a:blip>
          <a:srcRect b="0" l="0" r="0" t="0"/>
          <a:stretch/>
        </p:blipFill>
        <p:spPr>
          <a:xfrm>
            <a:off x="4457475" y="361475"/>
            <a:ext cx="3449251" cy="4420551"/>
          </a:xfrm>
          <a:prstGeom prst="rect">
            <a:avLst/>
          </a:prstGeom>
          <a:noFill/>
          <a:ln>
            <a:noFill/>
          </a:ln>
        </p:spPr>
      </p:pic>
      <p:sp>
        <p:nvSpPr>
          <p:cNvPr id="432" name="Google Shape;432;p62"/>
          <p:cNvSpPr txBox="1"/>
          <p:nvPr/>
        </p:nvSpPr>
        <p:spPr>
          <a:xfrm>
            <a:off x="942725" y="2048375"/>
            <a:ext cx="293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Lato Light"/>
                <a:ea typeface="Lato Light"/>
                <a:cs typeface="Lato Light"/>
                <a:sym typeface="Lato Light"/>
              </a:rPr>
              <a:t>Inference Pipeline</a:t>
            </a:r>
            <a:endParaRPr sz="2800">
              <a:latin typeface="Lato Light"/>
              <a:ea typeface="Lato Light"/>
              <a:cs typeface="Lato Light"/>
              <a:sym typeface="La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txBox="1"/>
          <p:nvPr>
            <p:ph type="title"/>
          </p:nvPr>
        </p:nvSpPr>
        <p:spPr>
          <a:xfrm>
            <a:off x="311700" y="31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80"/>
              <a:t>Guardrails Are Core to Our Product</a:t>
            </a:r>
            <a:endParaRPr sz="2880"/>
          </a:p>
        </p:txBody>
      </p:sp>
      <p:sp>
        <p:nvSpPr>
          <p:cNvPr id="438" name="Google Shape;438;p63"/>
          <p:cNvSpPr txBox="1"/>
          <p:nvPr>
            <p:ph idx="1" type="body"/>
          </p:nvPr>
        </p:nvSpPr>
        <p:spPr>
          <a:xfrm>
            <a:off x="4352475" y="1439400"/>
            <a:ext cx="4778100" cy="2859300"/>
          </a:xfrm>
          <a:prstGeom prst="rect">
            <a:avLst/>
          </a:prstGeom>
        </p:spPr>
        <p:txBody>
          <a:bodyPr anchorCtr="0" anchor="t" bIns="91425" lIns="91425" spcFirstLastPara="1" rIns="91425" wrap="square" tIns="91425">
            <a:normAutofit fontScale="77500" lnSpcReduction="10000"/>
          </a:bodyPr>
          <a:lstStyle/>
          <a:p>
            <a:pPr indent="-327025" lvl="0" marL="457200" rtl="0" algn="l">
              <a:spcBef>
                <a:spcPts val="0"/>
              </a:spcBef>
              <a:spcAft>
                <a:spcPts val="0"/>
              </a:spcAft>
              <a:buSzPct val="100000"/>
              <a:buChar char="●"/>
            </a:pPr>
            <a:r>
              <a:rPr lang="en"/>
              <a:t>Guardrails are critical to ensure MemorAI does </a:t>
            </a:r>
            <a:r>
              <a:rPr b="1" lang="en">
                <a:latin typeface="Lato"/>
                <a:ea typeface="Lato"/>
                <a:cs typeface="Lato"/>
                <a:sym typeface="Lato"/>
              </a:rPr>
              <a:t>NOT </a:t>
            </a:r>
            <a:r>
              <a:rPr lang="en"/>
              <a:t>answer the questions it does not have context about.</a:t>
            </a:r>
            <a:endParaRPr/>
          </a:p>
          <a:p>
            <a:pPr indent="0" lvl="0" marL="0" rtl="0" algn="l">
              <a:spcBef>
                <a:spcPts val="1200"/>
              </a:spcBef>
              <a:spcAft>
                <a:spcPts val="0"/>
              </a:spcAft>
              <a:buNone/>
            </a:pPr>
            <a:r>
              <a:t/>
            </a:r>
            <a:endParaRPr/>
          </a:p>
          <a:p>
            <a:pPr indent="-327025" lvl="0" marL="457200" rtl="0" algn="l">
              <a:spcBef>
                <a:spcPts val="1200"/>
              </a:spcBef>
              <a:spcAft>
                <a:spcPts val="0"/>
              </a:spcAft>
              <a:buSzPct val="100000"/>
              <a:buChar char="●"/>
            </a:pPr>
            <a:r>
              <a:rPr b="1" lang="en">
                <a:latin typeface="Lato"/>
                <a:ea typeface="Lato"/>
                <a:cs typeface="Lato"/>
                <a:sym typeface="Lato"/>
              </a:rPr>
              <a:t>Precision </a:t>
            </a:r>
            <a:r>
              <a:rPr lang="en"/>
              <a:t>&amp; </a:t>
            </a:r>
            <a:r>
              <a:rPr b="1" lang="en">
                <a:latin typeface="Lato"/>
                <a:ea typeface="Lato"/>
                <a:cs typeface="Lato"/>
                <a:sym typeface="Lato"/>
              </a:rPr>
              <a:t>Specificity </a:t>
            </a:r>
            <a:r>
              <a:rPr lang="en"/>
              <a:t>are the metrics we optimized for the guardrail system</a:t>
            </a:r>
            <a:endParaRPr/>
          </a:p>
          <a:p>
            <a:pPr indent="0" lvl="0" marL="457200" rtl="0" algn="l">
              <a:spcBef>
                <a:spcPts val="1200"/>
              </a:spcBef>
              <a:spcAft>
                <a:spcPts val="0"/>
              </a:spcAft>
              <a:buNone/>
            </a:pPr>
            <a:r>
              <a:t/>
            </a:r>
            <a:endParaRPr/>
          </a:p>
          <a:p>
            <a:pPr indent="-327025" lvl="0" marL="457200" rtl="0" algn="l">
              <a:spcBef>
                <a:spcPts val="1200"/>
              </a:spcBef>
              <a:spcAft>
                <a:spcPts val="0"/>
              </a:spcAft>
              <a:buSzPct val="100000"/>
              <a:buChar char="●"/>
            </a:pPr>
            <a:r>
              <a:rPr b="1" lang="en">
                <a:latin typeface="Lato"/>
                <a:ea typeface="Lato"/>
                <a:cs typeface="Lato"/>
                <a:sym typeface="Lato"/>
              </a:rPr>
              <a:t>BERTopic </a:t>
            </a:r>
            <a:r>
              <a:rPr lang="en"/>
              <a:t>vs. </a:t>
            </a:r>
            <a:r>
              <a:rPr b="1" lang="en">
                <a:latin typeface="Lato"/>
                <a:ea typeface="Lato"/>
                <a:cs typeface="Lato"/>
                <a:sym typeface="Lato"/>
              </a:rPr>
              <a:t>Universal Sentence Encoder v4</a:t>
            </a:r>
            <a:endParaRPr b="1">
              <a:latin typeface="Lato"/>
              <a:ea typeface="Lato"/>
              <a:cs typeface="Lato"/>
              <a:sym typeface="Lato"/>
            </a:endParaRPr>
          </a:p>
        </p:txBody>
      </p:sp>
      <p:pic>
        <p:nvPicPr>
          <p:cNvPr id="439" name="Google Shape;439;p63"/>
          <p:cNvPicPr preferRelativeResize="0"/>
          <p:nvPr/>
        </p:nvPicPr>
        <p:blipFill>
          <a:blip r:embed="rId3">
            <a:alphaModFix/>
          </a:blip>
          <a:stretch>
            <a:fillRect/>
          </a:stretch>
        </p:blipFill>
        <p:spPr>
          <a:xfrm>
            <a:off x="136950" y="1559175"/>
            <a:ext cx="4367401" cy="26197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64"/>
          <p:cNvPicPr preferRelativeResize="0"/>
          <p:nvPr/>
        </p:nvPicPr>
        <p:blipFill rotWithShape="1">
          <a:blip r:embed="rId3">
            <a:alphaModFix/>
          </a:blip>
          <a:srcRect b="0" l="0" r="0" t="60522"/>
          <a:stretch/>
        </p:blipFill>
        <p:spPr>
          <a:xfrm>
            <a:off x="5360400" y="1123450"/>
            <a:ext cx="2667551" cy="1875974"/>
          </a:xfrm>
          <a:prstGeom prst="rect">
            <a:avLst/>
          </a:prstGeom>
          <a:noFill/>
          <a:ln>
            <a:noFill/>
          </a:ln>
        </p:spPr>
      </p:pic>
      <p:sp>
        <p:nvSpPr>
          <p:cNvPr id="445" name="Google Shape;445;p64"/>
          <p:cNvSpPr/>
          <p:nvPr/>
        </p:nvSpPr>
        <p:spPr>
          <a:xfrm>
            <a:off x="4864625" y="1216400"/>
            <a:ext cx="3750600" cy="3678600"/>
          </a:xfrm>
          <a:prstGeom prst="rect">
            <a:avLst/>
          </a:prstGeom>
          <a:no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4"/>
          <p:cNvSpPr txBox="1"/>
          <p:nvPr>
            <p:ph type="title"/>
          </p:nvPr>
        </p:nvSpPr>
        <p:spPr>
          <a:xfrm>
            <a:off x="311700" y="217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 GPT3</a:t>
            </a:r>
            <a:endParaRPr/>
          </a:p>
        </p:txBody>
      </p:sp>
      <p:pic>
        <p:nvPicPr>
          <p:cNvPr id="447" name="Google Shape;447;p64"/>
          <p:cNvPicPr preferRelativeResize="0"/>
          <p:nvPr/>
        </p:nvPicPr>
        <p:blipFill>
          <a:blip r:embed="rId4">
            <a:alphaModFix/>
          </a:blip>
          <a:stretch>
            <a:fillRect/>
          </a:stretch>
        </p:blipFill>
        <p:spPr>
          <a:xfrm>
            <a:off x="729325" y="855425"/>
            <a:ext cx="2773123" cy="4048923"/>
          </a:xfrm>
          <a:prstGeom prst="rect">
            <a:avLst/>
          </a:prstGeom>
          <a:noFill/>
          <a:ln>
            <a:noFill/>
          </a:ln>
        </p:spPr>
      </p:pic>
      <p:sp>
        <p:nvSpPr>
          <p:cNvPr id="448" name="Google Shape;448;p64"/>
          <p:cNvSpPr txBox="1"/>
          <p:nvPr/>
        </p:nvSpPr>
        <p:spPr>
          <a:xfrm>
            <a:off x="4775000" y="862400"/>
            <a:ext cx="4170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For our Classification model: meta-learning (in-context learning)</a:t>
            </a:r>
            <a:endParaRPr sz="1100">
              <a:latin typeface="Lato"/>
              <a:ea typeface="Lato"/>
              <a:cs typeface="Lato"/>
              <a:sym typeface="Lato"/>
            </a:endParaRPr>
          </a:p>
        </p:txBody>
      </p:sp>
      <p:sp>
        <p:nvSpPr>
          <p:cNvPr id="449" name="Google Shape;449;p64"/>
          <p:cNvSpPr txBox="1"/>
          <p:nvPr/>
        </p:nvSpPr>
        <p:spPr>
          <a:xfrm>
            <a:off x="69900" y="4798500"/>
            <a:ext cx="461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Light"/>
                <a:ea typeface="Lato Light"/>
                <a:cs typeface="Lato Light"/>
                <a:sym typeface="Lato Light"/>
              </a:rPr>
              <a:t>Brown Tom et. al. Language Models are Few-Shot Learners. https://arxiv.org/abs/2005.14165.</a:t>
            </a:r>
            <a:endParaRPr sz="800">
              <a:latin typeface="Lato Light"/>
              <a:ea typeface="Lato Light"/>
              <a:cs typeface="Lato Light"/>
              <a:sym typeface="Lato Light"/>
            </a:endParaRPr>
          </a:p>
        </p:txBody>
      </p:sp>
      <p:pic>
        <p:nvPicPr>
          <p:cNvPr id="450" name="Google Shape;450;p64"/>
          <p:cNvPicPr preferRelativeResize="0"/>
          <p:nvPr/>
        </p:nvPicPr>
        <p:blipFill>
          <a:blip r:embed="rId5">
            <a:alphaModFix/>
          </a:blip>
          <a:stretch>
            <a:fillRect/>
          </a:stretch>
        </p:blipFill>
        <p:spPr>
          <a:xfrm>
            <a:off x="4912260" y="2999421"/>
            <a:ext cx="3655333" cy="1752550"/>
          </a:xfrm>
          <a:prstGeom prst="rect">
            <a:avLst/>
          </a:prstGeom>
          <a:noFill/>
          <a:ln>
            <a:noFill/>
          </a:ln>
        </p:spPr>
      </p:pic>
      <p:sp>
        <p:nvSpPr>
          <p:cNvPr id="451" name="Google Shape;451;p64"/>
          <p:cNvSpPr txBox="1"/>
          <p:nvPr/>
        </p:nvSpPr>
        <p:spPr>
          <a:xfrm>
            <a:off x="4048700" y="2675025"/>
            <a:ext cx="63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Lato"/>
                <a:ea typeface="Lato"/>
                <a:cs typeface="Lato"/>
                <a:sym typeface="Lato"/>
              </a:rPr>
              <a:t>vs.</a:t>
            </a:r>
            <a:endParaRPr sz="1700">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txBox="1"/>
          <p:nvPr>
            <p:ph type="title"/>
          </p:nvPr>
        </p:nvSpPr>
        <p:spPr>
          <a:xfrm>
            <a:off x="311700" y="217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 OpenAI GPT3</a:t>
            </a:r>
            <a:endParaRPr/>
          </a:p>
        </p:txBody>
      </p:sp>
      <p:sp>
        <p:nvSpPr>
          <p:cNvPr id="457" name="Google Shape;457;p65"/>
          <p:cNvSpPr txBox="1"/>
          <p:nvPr/>
        </p:nvSpPr>
        <p:spPr>
          <a:xfrm>
            <a:off x="489425" y="1277488"/>
            <a:ext cx="726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Language Modeling: the task of </a:t>
            </a:r>
            <a:r>
              <a:rPr lang="en">
                <a:solidFill>
                  <a:srgbClr val="980000"/>
                </a:solidFill>
                <a:latin typeface="Lato"/>
                <a:ea typeface="Lato"/>
                <a:cs typeface="Lato"/>
                <a:sym typeface="Lato"/>
              </a:rPr>
              <a:t>predicting the next word</a:t>
            </a:r>
            <a:r>
              <a:rPr lang="en">
                <a:latin typeface="Lato Light"/>
                <a:ea typeface="Lato Light"/>
                <a:cs typeface="Lato Light"/>
                <a:sym typeface="Lato Light"/>
              </a:rPr>
              <a:t> </a:t>
            </a:r>
            <a:r>
              <a:rPr lang="en">
                <a:solidFill>
                  <a:srgbClr val="980000"/>
                </a:solidFill>
                <a:latin typeface="Lato"/>
                <a:ea typeface="Lato"/>
                <a:cs typeface="Lato"/>
                <a:sym typeface="Lato"/>
              </a:rPr>
              <a:t>probabilistically </a:t>
            </a:r>
            <a:endParaRPr>
              <a:solidFill>
                <a:srgbClr val="980000"/>
              </a:solidFill>
              <a:latin typeface="Lato"/>
              <a:ea typeface="Lato"/>
              <a:cs typeface="Lato"/>
              <a:sym typeface="Lato"/>
            </a:endParaRPr>
          </a:p>
        </p:txBody>
      </p:sp>
      <p:sp>
        <p:nvSpPr>
          <p:cNvPr id="458" name="Google Shape;458;p65"/>
          <p:cNvSpPr txBox="1"/>
          <p:nvPr/>
        </p:nvSpPr>
        <p:spPr>
          <a:xfrm>
            <a:off x="1527750" y="2712100"/>
            <a:ext cx="608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latin typeface="Lato Light"/>
                <a:ea typeface="Lato Light"/>
                <a:cs typeface="Lato Light"/>
                <a:sym typeface="Lato Light"/>
              </a:rPr>
              <a:t>The cat is sitting by the ____</a:t>
            </a:r>
            <a:endParaRPr i="1" sz="2400">
              <a:latin typeface="Lato Light"/>
              <a:ea typeface="Lato Light"/>
              <a:cs typeface="Lato Light"/>
              <a:sym typeface="Lato Light"/>
            </a:endParaRPr>
          </a:p>
        </p:txBody>
      </p:sp>
      <p:cxnSp>
        <p:nvCxnSpPr>
          <p:cNvPr id="459" name="Google Shape;459;p65"/>
          <p:cNvCxnSpPr>
            <a:endCxn id="460" idx="1"/>
          </p:cNvCxnSpPr>
          <p:nvPr/>
        </p:nvCxnSpPr>
        <p:spPr>
          <a:xfrm flipH="1" rot="10800000">
            <a:off x="5074225" y="2442450"/>
            <a:ext cx="1022400" cy="506400"/>
          </a:xfrm>
          <a:prstGeom prst="straightConnector1">
            <a:avLst/>
          </a:prstGeom>
          <a:noFill/>
          <a:ln cap="flat" cmpd="sng" w="9525">
            <a:solidFill>
              <a:schemeClr val="dk2"/>
            </a:solidFill>
            <a:prstDash val="solid"/>
            <a:round/>
            <a:headEnd len="med" w="med" type="none"/>
            <a:tailEnd len="med" w="med" type="triangle"/>
          </a:ln>
        </p:spPr>
      </p:cxnSp>
      <p:cxnSp>
        <p:nvCxnSpPr>
          <p:cNvPr id="461" name="Google Shape;461;p65"/>
          <p:cNvCxnSpPr>
            <a:endCxn id="462" idx="1"/>
          </p:cNvCxnSpPr>
          <p:nvPr/>
        </p:nvCxnSpPr>
        <p:spPr>
          <a:xfrm flipH="1" rot="10800000">
            <a:off x="5054125" y="2928988"/>
            <a:ext cx="1042500" cy="1173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65"/>
          <p:cNvCxnSpPr>
            <a:endCxn id="464" idx="1"/>
          </p:cNvCxnSpPr>
          <p:nvPr/>
        </p:nvCxnSpPr>
        <p:spPr>
          <a:xfrm>
            <a:off x="5039125" y="3136600"/>
            <a:ext cx="1057500" cy="346500"/>
          </a:xfrm>
          <a:prstGeom prst="straightConnector1">
            <a:avLst/>
          </a:prstGeom>
          <a:noFill/>
          <a:ln cap="flat" cmpd="sng" w="9525">
            <a:solidFill>
              <a:schemeClr val="dk2"/>
            </a:solidFill>
            <a:prstDash val="solid"/>
            <a:round/>
            <a:headEnd len="med" w="med" type="none"/>
            <a:tailEnd len="med" w="med" type="triangle"/>
          </a:ln>
        </p:spPr>
      </p:cxnSp>
      <p:sp>
        <p:nvSpPr>
          <p:cNvPr id="460" name="Google Shape;460;p65"/>
          <p:cNvSpPr txBox="1"/>
          <p:nvPr/>
        </p:nvSpPr>
        <p:spPr>
          <a:xfrm>
            <a:off x="6096625" y="2165400"/>
            <a:ext cx="104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chemeClr val="dk1"/>
                </a:solidFill>
                <a:latin typeface="Lato Light"/>
                <a:ea typeface="Lato Light"/>
                <a:cs typeface="Lato Light"/>
                <a:sym typeface="Lato Light"/>
              </a:rPr>
              <a:t>sea</a:t>
            </a:r>
            <a:endParaRPr/>
          </a:p>
        </p:txBody>
      </p:sp>
      <p:sp>
        <p:nvSpPr>
          <p:cNvPr id="462" name="Google Shape;462;p65"/>
          <p:cNvSpPr txBox="1"/>
          <p:nvPr/>
        </p:nvSpPr>
        <p:spPr>
          <a:xfrm>
            <a:off x="6096625" y="2651938"/>
            <a:ext cx="104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chemeClr val="dk1"/>
                </a:solidFill>
                <a:latin typeface="Lato Light"/>
                <a:ea typeface="Lato Light"/>
                <a:cs typeface="Lato Light"/>
                <a:sym typeface="Lato Light"/>
              </a:rPr>
              <a:t>laptop</a:t>
            </a:r>
            <a:endParaRPr/>
          </a:p>
        </p:txBody>
      </p:sp>
      <p:sp>
        <p:nvSpPr>
          <p:cNvPr id="464" name="Google Shape;464;p65"/>
          <p:cNvSpPr txBox="1"/>
          <p:nvPr/>
        </p:nvSpPr>
        <p:spPr>
          <a:xfrm>
            <a:off x="6096625" y="3206050"/>
            <a:ext cx="143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chemeClr val="dk1"/>
                </a:solidFill>
                <a:latin typeface="Lato Light"/>
                <a:ea typeface="Lato Light"/>
                <a:cs typeface="Lato Light"/>
                <a:sym typeface="Lato Light"/>
              </a:rPr>
              <a:t>window</a:t>
            </a:r>
            <a:endParaRPr/>
          </a:p>
        </p:txBody>
      </p:sp>
      <p:sp>
        <p:nvSpPr>
          <p:cNvPr id="465" name="Google Shape;465;p65"/>
          <p:cNvSpPr txBox="1"/>
          <p:nvPr/>
        </p:nvSpPr>
        <p:spPr>
          <a:xfrm>
            <a:off x="1712125" y="4180300"/>
            <a:ext cx="54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P(x</a:t>
            </a:r>
            <a:r>
              <a:rPr baseline="30000" lang="en">
                <a:latin typeface="Lato Light"/>
                <a:ea typeface="Lato Light"/>
                <a:cs typeface="Lato Light"/>
                <a:sym typeface="Lato Light"/>
              </a:rPr>
              <a:t>(t+1)  </a:t>
            </a:r>
            <a:r>
              <a:rPr lang="en">
                <a:latin typeface="Lato Light"/>
                <a:ea typeface="Lato Light"/>
                <a:cs typeface="Lato Light"/>
                <a:sym typeface="Lato Light"/>
              </a:rPr>
              <a:t>| </a:t>
            </a:r>
            <a:r>
              <a:rPr lang="en">
                <a:solidFill>
                  <a:schemeClr val="dk1"/>
                </a:solidFill>
                <a:latin typeface="Lato Light"/>
                <a:ea typeface="Lato Light"/>
                <a:cs typeface="Lato Light"/>
                <a:sym typeface="Lato Light"/>
              </a:rPr>
              <a:t>x</a:t>
            </a:r>
            <a:r>
              <a:rPr baseline="30000" lang="en">
                <a:solidFill>
                  <a:schemeClr val="dk1"/>
                </a:solidFill>
                <a:latin typeface="Lato Light"/>
                <a:ea typeface="Lato Light"/>
                <a:cs typeface="Lato Light"/>
                <a:sym typeface="Lato Light"/>
              </a:rPr>
              <a:t>(1)</a:t>
            </a:r>
            <a:r>
              <a:rPr lang="en">
                <a:solidFill>
                  <a:schemeClr val="dk1"/>
                </a:solidFill>
                <a:latin typeface="Lato Light"/>
                <a:ea typeface="Lato Light"/>
                <a:cs typeface="Lato Light"/>
                <a:sym typeface="Lato Light"/>
              </a:rPr>
              <a:t>, …, x</a:t>
            </a:r>
            <a:r>
              <a:rPr baseline="30000" lang="en">
                <a:solidFill>
                  <a:schemeClr val="dk1"/>
                </a:solidFill>
                <a:latin typeface="Lato Light"/>
                <a:ea typeface="Lato Light"/>
                <a:cs typeface="Lato Light"/>
                <a:sym typeface="Lato Light"/>
              </a:rPr>
              <a:t>(t)</a:t>
            </a:r>
            <a:r>
              <a:rPr lang="en">
                <a:solidFill>
                  <a:schemeClr val="dk1"/>
                </a:solidFill>
                <a:latin typeface="Lato Light"/>
                <a:ea typeface="Lato Light"/>
                <a:cs typeface="Lato Light"/>
                <a:sym typeface="Lato Light"/>
              </a:rPr>
              <a:t>) where x</a:t>
            </a:r>
            <a:r>
              <a:rPr baseline="30000" lang="en">
                <a:solidFill>
                  <a:schemeClr val="dk1"/>
                </a:solidFill>
                <a:latin typeface="Lato Light"/>
                <a:ea typeface="Lato Light"/>
                <a:cs typeface="Lato Light"/>
                <a:sym typeface="Lato Light"/>
              </a:rPr>
              <a:t>(t+1)</a:t>
            </a:r>
            <a:r>
              <a:rPr lang="en">
                <a:solidFill>
                  <a:schemeClr val="dk1"/>
                </a:solidFill>
                <a:latin typeface="Lato Light"/>
                <a:ea typeface="Lato Light"/>
                <a:cs typeface="Lato Light"/>
                <a:sym typeface="Lato Light"/>
              </a:rPr>
              <a:t>) in the vocabulary V = {w</a:t>
            </a:r>
            <a:r>
              <a:rPr baseline="-25000" lang="en">
                <a:solidFill>
                  <a:schemeClr val="dk1"/>
                </a:solidFill>
                <a:latin typeface="Lato Light"/>
                <a:ea typeface="Lato Light"/>
                <a:cs typeface="Lato Light"/>
                <a:sym typeface="Lato Light"/>
              </a:rPr>
              <a:t>1</a:t>
            </a:r>
            <a:r>
              <a:rPr lang="en">
                <a:solidFill>
                  <a:schemeClr val="dk1"/>
                </a:solidFill>
                <a:latin typeface="Lato Light"/>
                <a:ea typeface="Lato Light"/>
                <a:cs typeface="Lato Light"/>
                <a:sym typeface="Lato Light"/>
              </a:rPr>
              <a:t>, …, w</a:t>
            </a:r>
            <a:r>
              <a:rPr baseline="-25000" lang="en">
                <a:solidFill>
                  <a:schemeClr val="dk1"/>
                </a:solidFill>
                <a:latin typeface="Lato Light"/>
                <a:ea typeface="Lato Light"/>
                <a:cs typeface="Lato Light"/>
                <a:sym typeface="Lato Light"/>
              </a:rPr>
              <a:t>|V|</a:t>
            </a:r>
            <a:r>
              <a:rPr lang="en">
                <a:solidFill>
                  <a:schemeClr val="dk1"/>
                </a:solidFill>
                <a:latin typeface="Lato Light"/>
                <a:ea typeface="Lato Light"/>
                <a:cs typeface="Lato Light"/>
                <a:sym typeface="Lato Light"/>
              </a:rPr>
              <a:t>}</a:t>
            </a:r>
            <a:endParaRPr>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1507175" y="2340900"/>
            <a:ext cx="6129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Lato Light"/>
                <a:ea typeface="Lato Light"/>
                <a:cs typeface="Lato Light"/>
                <a:sym typeface="Lato Light"/>
              </a:rPr>
              <a:t>The </a:t>
            </a:r>
            <a:r>
              <a:rPr lang="en" sz="1800">
                <a:solidFill>
                  <a:srgbClr val="990000"/>
                </a:solidFill>
                <a:latin typeface="Lato"/>
                <a:ea typeface="Lato"/>
                <a:cs typeface="Lato"/>
                <a:sym typeface="Lato"/>
              </a:rPr>
              <a:t>desire</a:t>
            </a:r>
            <a:r>
              <a:rPr lang="en" sz="1800">
                <a:latin typeface="Lato Light"/>
                <a:ea typeface="Lato Light"/>
                <a:cs typeface="Lato Light"/>
                <a:sym typeface="Lato Light"/>
              </a:rPr>
              <a:t> to know the </a:t>
            </a:r>
            <a:r>
              <a:rPr lang="en" sz="1800">
                <a:solidFill>
                  <a:srgbClr val="A61C00"/>
                </a:solidFill>
                <a:latin typeface="Lato"/>
                <a:ea typeface="Lato"/>
                <a:cs typeface="Lato"/>
                <a:sym typeface="Lato"/>
              </a:rPr>
              <a:t>stories</a:t>
            </a:r>
            <a:r>
              <a:rPr lang="en" sz="1800">
                <a:latin typeface="Lato Light"/>
                <a:ea typeface="Lato Light"/>
                <a:cs typeface="Lato Light"/>
                <a:sym typeface="Lato Light"/>
              </a:rPr>
              <a:t> of the lost loved ones...</a:t>
            </a:r>
            <a:endParaRPr sz="1800">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2751777" y="1557750"/>
            <a:ext cx="3640500" cy="2428200"/>
          </a:xfrm>
          <a:prstGeom prst="roundRect">
            <a:avLst>
              <a:gd fmla="val 2532" name="adj"/>
            </a:avLst>
          </a:prstGeom>
          <a:noFill/>
          <a:ln>
            <a:noFill/>
          </a:ln>
        </p:spPr>
      </p:pic>
      <p:sp>
        <p:nvSpPr>
          <p:cNvPr id="95" name="Google Shape;95;p19"/>
          <p:cNvSpPr txBox="1"/>
          <p:nvPr/>
        </p:nvSpPr>
        <p:spPr>
          <a:xfrm>
            <a:off x="2692200" y="1157550"/>
            <a:ext cx="375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Light"/>
                <a:ea typeface="Lato Light"/>
                <a:cs typeface="Lato Light"/>
                <a:sym typeface="Lato Light"/>
              </a:rPr>
              <a:t>A loving father. A passionate mountaineer.</a:t>
            </a:r>
            <a:endParaRPr>
              <a:latin typeface="Lato Light"/>
              <a:ea typeface="Lato Light"/>
              <a:cs typeface="Lato Light"/>
              <a:sym typeface="La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nvSpPr>
        <p:spPr>
          <a:xfrm>
            <a:off x="1507175" y="2340900"/>
            <a:ext cx="6129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Lato Light"/>
                <a:ea typeface="Lato Light"/>
                <a:cs typeface="Lato Light"/>
                <a:sym typeface="Lato Light"/>
              </a:rPr>
              <a:t>A father who has been writing for his daughters.</a:t>
            </a:r>
            <a:endParaRPr sz="1800">
              <a:latin typeface="Lato Light"/>
              <a:ea typeface="Lato Light"/>
              <a:cs typeface="Lato Light"/>
              <a:sym typeface="La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nvSpPr>
        <p:spPr>
          <a:xfrm>
            <a:off x="1507175" y="2340900"/>
            <a:ext cx="6129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Lato Light"/>
                <a:ea typeface="Lato Light"/>
                <a:cs typeface="Lato Light"/>
                <a:sym typeface="Lato Light"/>
              </a:rPr>
              <a:t>The </a:t>
            </a:r>
            <a:r>
              <a:rPr lang="en" sz="1800">
                <a:solidFill>
                  <a:srgbClr val="990000"/>
                </a:solidFill>
                <a:latin typeface="Lato"/>
                <a:ea typeface="Lato"/>
                <a:cs typeface="Lato"/>
                <a:sym typeface="Lato"/>
              </a:rPr>
              <a:t>desire</a:t>
            </a:r>
            <a:r>
              <a:rPr lang="en" sz="1800">
                <a:latin typeface="Lato Light"/>
                <a:ea typeface="Lato Light"/>
                <a:cs typeface="Lato Light"/>
                <a:sym typeface="Lato Light"/>
              </a:rPr>
              <a:t> to preserve my </a:t>
            </a:r>
            <a:r>
              <a:rPr lang="en" sz="1800">
                <a:solidFill>
                  <a:srgbClr val="A61C00"/>
                </a:solidFill>
                <a:latin typeface="Lato"/>
                <a:ea typeface="Lato"/>
                <a:cs typeface="Lato"/>
                <a:sym typeface="Lato"/>
              </a:rPr>
              <a:t>stories</a:t>
            </a:r>
            <a:r>
              <a:rPr lang="en" sz="1800">
                <a:latin typeface="Lato Light"/>
                <a:ea typeface="Lato Light"/>
                <a:cs typeface="Lato Light"/>
                <a:sym typeface="Lato Light"/>
              </a:rPr>
              <a:t> for the loved ones...</a:t>
            </a:r>
            <a:endParaRPr sz="1800">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